
<file path=[Content_Types].xml><?xml version="1.0" encoding="utf-8"?>
<Types xmlns="http://schemas.openxmlformats.org/package/2006/content-types">
  <Default Extension="png" ContentType="image/png"/>
  <Default Extension="jpe" ContentType="image/jpeg"/>
  <Default Extension="jpeg" ContentType="image/jpeg"/>
  <Default Extension="rels" ContentType="application/vnd.openxmlformats-package.relationships+xml"/>
  <Default Extension="xml" ContentType="application/xml"/>
  <Default Extension="wav" ContentType="audio/x-wav"/>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0" r:id="rId1"/>
  </p:sldMasterIdLst>
  <p:notesMasterIdLst>
    <p:notesMasterId r:id="rId26"/>
  </p:notesMasterIdLst>
  <p:handoutMasterIdLst>
    <p:handoutMasterId r:id="rId27"/>
  </p:handoutMasterIdLst>
  <p:sldIdLst>
    <p:sldId id="277" r:id="rId2"/>
    <p:sldId id="282" r:id="rId3"/>
    <p:sldId id="306" r:id="rId4"/>
    <p:sldId id="278" r:id="rId5"/>
    <p:sldId id="267" r:id="rId6"/>
    <p:sldId id="302" r:id="rId7"/>
    <p:sldId id="288" r:id="rId8"/>
    <p:sldId id="318" r:id="rId9"/>
    <p:sldId id="279" r:id="rId10"/>
    <p:sldId id="284" r:id="rId11"/>
    <p:sldId id="287" r:id="rId12"/>
    <p:sldId id="286" r:id="rId13"/>
    <p:sldId id="313" r:id="rId14"/>
    <p:sldId id="321" r:id="rId15"/>
    <p:sldId id="292" r:id="rId16"/>
    <p:sldId id="270" r:id="rId17"/>
    <p:sldId id="293" r:id="rId18"/>
    <p:sldId id="308" r:id="rId19"/>
    <p:sldId id="320" r:id="rId20"/>
    <p:sldId id="273" r:id="rId21"/>
    <p:sldId id="312" r:id="rId22"/>
    <p:sldId id="299" r:id="rId23"/>
    <p:sldId id="297" r:id="rId24"/>
    <p:sldId id="322" r:id="rId2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917C0CC6-573F-054F-BB1C-D6331BA59B6D}">
          <p14:sldIdLst>
            <p14:sldId id="277"/>
            <p14:sldId id="282"/>
            <p14:sldId id="306"/>
            <p14:sldId id="278"/>
            <p14:sldId id="267"/>
            <p14:sldId id="302"/>
            <p14:sldId id="288"/>
            <p14:sldId id="318"/>
            <p14:sldId id="279"/>
            <p14:sldId id="284"/>
            <p14:sldId id="287"/>
            <p14:sldId id="286"/>
            <p14:sldId id="313"/>
            <p14:sldId id="321"/>
            <p14:sldId id="292"/>
            <p14:sldId id="270"/>
            <p14:sldId id="293"/>
            <p14:sldId id="308"/>
            <p14:sldId id="320"/>
            <p14:sldId id="273"/>
            <p14:sldId id="312"/>
            <p14:sldId id="299"/>
            <p14:sldId id="297"/>
            <p14:sldId id="322"/>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EFEFE"/>
    <a:srgbClr val="00489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754" autoAdjust="0"/>
    <p:restoredTop sz="74061" autoAdjust="0"/>
  </p:normalViewPr>
  <p:slideViewPr>
    <p:cSldViewPr snapToGrid="0" snapToObjects="1">
      <p:cViewPr varScale="1">
        <p:scale>
          <a:sx n="56" d="100"/>
          <a:sy n="56" d="100"/>
        </p:scale>
        <p:origin x="750"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napToObjects="1">
      <p:cViewPr varScale="1">
        <p:scale>
          <a:sx n="50" d="100"/>
          <a:sy n="50" d="100"/>
        </p:scale>
        <p:origin x="2862" y="6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8C049D53-38FC-42D7-A6AC-D40423679450}" type="datetimeFigureOut">
              <a:rPr lang="en-US" smtClean="0"/>
              <a:t>12/13/2015</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6CBCB7A4-FB6A-4594-80B9-5E37E34ABEBE}" type="slidenum">
              <a:rPr lang="en-US" smtClean="0"/>
              <a:t>‹#›</a:t>
            </a:fld>
            <a:endParaRPr lang="en-US"/>
          </a:p>
        </p:txBody>
      </p:sp>
    </p:spTree>
    <p:extLst>
      <p:ext uri="{BB962C8B-B14F-4D97-AF65-F5344CB8AC3E}">
        <p14:creationId xmlns:p14="http://schemas.microsoft.com/office/powerpoint/2010/main" val="18161488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E0DCB5DB-8F0D-4022-B6FE-C863138D2F7C}" type="datetimeFigureOut">
              <a:rPr lang="en-US" smtClean="0"/>
              <a:t>12/13/2015</a:t>
            </a:fld>
            <a:endParaRPr lang="en-US"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F4D6751B-709A-468B-A6FD-7ED065CD2632}" type="slidenum">
              <a:rPr lang="en-US" smtClean="0"/>
              <a:t>‹#›</a:t>
            </a:fld>
            <a:endParaRPr lang="en-US" dirty="0"/>
          </a:p>
        </p:txBody>
      </p:sp>
    </p:spTree>
    <p:extLst>
      <p:ext uri="{BB962C8B-B14F-4D97-AF65-F5344CB8AC3E}">
        <p14:creationId xmlns:p14="http://schemas.microsoft.com/office/powerpoint/2010/main" val="14805577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www.h2oconserve.org/home.php?pd=index" TargetMode="External"/><Relationship Id="rId7" Type="http://schemas.openxmlformats.org/officeDocument/2006/relationships/hyperlink" Target="http://tinyurl.com/WaterSensefixleak" TargetMode="External"/><Relationship Id="rId2" Type="http://schemas.openxmlformats.org/officeDocument/2006/relationships/slide" Target="../slides/slide11.xml"/><Relationship Id="rId1" Type="http://schemas.openxmlformats.org/officeDocument/2006/relationships/notesMaster" Target="../notesMasters/notesMaster1.xml"/><Relationship Id="rId6" Type="http://schemas.openxmlformats.org/officeDocument/2006/relationships/hyperlink" Target="http://www.epa.gov/watersense/" TargetMode="External"/><Relationship Id="rId5" Type="http://schemas.openxmlformats.org/officeDocument/2006/relationships/hyperlink" Target="http://www.epa.gov/watersense" TargetMode="External"/><Relationship Id="rId4" Type="http://schemas.openxmlformats.org/officeDocument/2006/relationships/hyperlink" Target="http://www.gracelinks.org/3404/water-footprint-calclator"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www.h2oconserve.org/home.php?pd=index"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greenfaith.org/programs/greenfaith-shield" TargetMode="External"/><Relationship Id="rId2" Type="http://schemas.openxmlformats.org/officeDocument/2006/relationships/slide" Target="../slides/slide14.xml"/><Relationship Id="rId1" Type="http://schemas.openxmlformats.org/officeDocument/2006/relationships/notesMaster" Target="../notesMasters/notesMaster1.xml"/><Relationship Id="rId4" Type="http://schemas.openxmlformats.org/officeDocument/2006/relationships/hyperlink" Target="http://www.canfeinesharim.org/" TargetMode="Externa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articles.sun-sentinel.com/2014-02-03/florida-jewish-journal/fl-jjpn-green-0205-20140203" TargetMode="External"/><Relationship Id="rId2" Type="http://schemas.openxmlformats.org/officeDocument/2006/relationships/slide" Target="../slides/slide19.xml"/><Relationship Id="rId1" Type="http://schemas.openxmlformats.org/officeDocument/2006/relationships/notesMaster" Target="../notesMasters/notesMaster1.xml"/><Relationship Id="rId6" Type="http://schemas.openxmlformats.org/officeDocument/2006/relationships/hyperlink" Target="https://www.youtube.com/watch?v=6WncEngTTCo&amp;list=UU4wiht0uuar1-DRXbKtPYPQ" TargetMode="External"/><Relationship Id="rId5" Type="http://schemas.openxmlformats.org/officeDocument/2006/relationships/hyperlink" Target="https://www.youtube.com/watch?v=tWq6XLz9LSI&amp;list=UU4wiht0uuar1-DRXbKtPYPQ" TargetMode="External"/><Relationship Id="rId4" Type="http://schemas.openxmlformats.org/officeDocument/2006/relationships/hyperlink" Target="https://www.youtube.com/watch?v=ZTOmScEFC4o&amp;list=UU4wiht0uuar1-DRXbKtPYPQ" TargetMode="Externa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Created by:</a:t>
            </a:r>
          </a:p>
          <a:p>
            <a:r>
              <a:rPr lang="en-US" dirty="0" smtClean="0"/>
              <a:t> Jeffry Charnow</a:t>
            </a:r>
          </a:p>
          <a:p>
            <a:r>
              <a:rPr lang="en-US" dirty="0" smtClean="0"/>
              <a:t>JeffCharnow@gmail.com</a:t>
            </a:r>
          </a:p>
          <a:p>
            <a:r>
              <a:rPr lang="en-US" dirty="0" smtClean="0"/>
              <a:t>Temple Torat Emet</a:t>
            </a:r>
          </a:p>
          <a:p>
            <a:r>
              <a:rPr lang="en-US" dirty="0" smtClean="0"/>
              <a:t>(Formally Temple Torah of</a:t>
            </a:r>
            <a:r>
              <a:rPr lang="en-US" baseline="0" dirty="0" smtClean="0"/>
              <a:t> West Boynton Beach)</a:t>
            </a:r>
          </a:p>
          <a:p>
            <a:r>
              <a:rPr lang="en-US" baseline="0" dirty="0" smtClean="0"/>
              <a:t>Boynton Beach Florida 33472</a:t>
            </a:r>
          </a:p>
          <a:p>
            <a:r>
              <a:rPr lang="en-US" baseline="0" dirty="0" smtClean="0"/>
              <a:t>(561) 733-8695</a:t>
            </a:r>
            <a:endParaRPr lang="en-US" dirty="0" smtClean="0"/>
          </a:p>
          <a:p>
            <a:endParaRPr lang="en-US" dirty="0" smtClean="0"/>
          </a:p>
          <a:p>
            <a:r>
              <a:rPr lang="en-US" dirty="0" smtClean="0"/>
              <a:t>Michael W Miller</a:t>
            </a:r>
          </a:p>
          <a:p>
            <a:r>
              <a:rPr lang="en-US" dirty="0" smtClean="0"/>
              <a:t>Drmike@millerchemist.com</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Bodoni MT" panose="02070603080606020203" pitchFamily="18" charset="0"/>
              </a:rPr>
              <a:t>Temple Beth </a:t>
            </a:r>
            <a:r>
              <a:rPr lang="en-US" sz="1200" dirty="0" err="1" smtClean="0">
                <a:latin typeface="Bodoni MT" panose="02070603080606020203" pitchFamily="18" charset="0"/>
              </a:rPr>
              <a:t>O’r</a:t>
            </a:r>
            <a:r>
              <a:rPr lang="en-US" sz="1200" dirty="0" smtClean="0">
                <a:latin typeface="Bodoni MT" panose="02070603080606020203" pitchFamily="18" charset="0"/>
              </a:rPr>
              <a:t>-Beth Torah, Clark, New Jersey 07066</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Bodoni MT" panose="02070603080606020203" pitchFamily="18" charset="0"/>
              </a:rPr>
              <a:t>908-233-9624</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Earth (land, air, water) is not merely some resource to be used and abused. If we want to live on the land, it is our responsibility to not destroy the biological productivity of the earth with trash dumps, slag heaps, chemical waste ponds, smoke stacks spewing toxins and sewage.  Consider what Condition will this earth be in when our children and grandchildren take over as adults?</a:t>
            </a:r>
          </a:p>
          <a:p>
            <a:r>
              <a:rPr lang="en-US" dirty="0" smtClean="0"/>
              <a:t>These programs encourage involvement. </a:t>
            </a:r>
            <a:endParaRPr lang="en-US" dirty="0"/>
          </a:p>
        </p:txBody>
      </p:sp>
      <p:sp>
        <p:nvSpPr>
          <p:cNvPr id="4" name="Slide Number Placeholder 3"/>
          <p:cNvSpPr>
            <a:spLocks noGrp="1"/>
          </p:cNvSpPr>
          <p:nvPr>
            <p:ph type="sldNum" sz="quarter" idx="10"/>
          </p:nvPr>
        </p:nvSpPr>
        <p:spPr/>
        <p:txBody>
          <a:bodyPr/>
          <a:lstStyle/>
          <a:p>
            <a:fld id="{F4D6751B-709A-468B-A6FD-7ED065CD2632}" type="slidenum">
              <a:rPr lang="en-US" smtClean="0"/>
              <a:t>1</a:t>
            </a:fld>
            <a:endParaRPr lang="en-US" dirty="0"/>
          </a:p>
        </p:txBody>
      </p:sp>
    </p:spTree>
    <p:extLst>
      <p:ext uri="{BB962C8B-B14F-4D97-AF65-F5344CB8AC3E}">
        <p14:creationId xmlns:p14="http://schemas.microsoft.com/office/powerpoint/2010/main" val="32802264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The action plan.</a:t>
            </a:r>
          </a:p>
          <a:p>
            <a:r>
              <a:rPr lang="en-US" b="1" dirty="0" smtClean="0"/>
              <a:t>This</a:t>
            </a:r>
            <a:r>
              <a:rPr lang="en-US" b="1" baseline="0" dirty="0" smtClean="0"/>
              <a:t> should be fast acting and easy to implement.  While meant to be inexpensive, there are lots of things that can be done.</a:t>
            </a:r>
          </a:p>
          <a:p>
            <a:r>
              <a:rPr lang="en-US" b="1" baseline="0" dirty="0" smtClean="0"/>
              <a:t>For the Energy Action Plan</a:t>
            </a:r>
          </a:p>
          <a:p>
            <a:pPr marL="228600" indent="-228600">
              <a:buAutoNum type="arabicPeriod"/>
            </a:pPr>
            <a:r>
              <a:rPr lang="en-US" b="1" baseline="0" dirty="0" smtClean="0"/>
              <a:t>You will create your energy baseline so that you have something to measure the changes against.  You will enter 2 years worth of energy bill data into Energy Star’s Portfolio Manager .</a:t>
            </a:r>
          </a:p>
          <a:p>
            <a:pPr marL="228600" indent="-228600">
              <a:buAutoNum type="arabicPeriod"/>
            </a:pPr>
            <a:endParaRPr lang="en-US" b="1" baseline="0" dirty="0" smtClean="0"/>
          </a:p>
          <a:p>
            <a:pPr marL="228600" indent="-228600">
              <a:buAutoNum type="arabicPeriod"/>
            </a:pPr>
            <a:r>
              <a:rPr lang="en-US" b="1" baseline="0" dirty="0" smtClean="0"/>
              <a:t>You will Audit your facility for Energy Waste.  If you want,  there may be professional energy audits available for free or at a greatly reduced cost.</a:t>
            </a:r>
          </a:p>
          <a:p>
            <a:pPr marL="228600" indent="-228600">
              <a:buAutoNum type="arabicPeriod"/>
            </a:pPr>
            <a:endParaRPr lang="en-US" b="1" baseline="0" dirty="0" smtClean="0"/>
          </a:p>
          <a:p>
            <a:pPr marL="228600" indent="-228600">
              <a:buAutoNum type="arabicPeriod"/>
            </a:pPr>
            <a:r>
              <a:rPr lang="en-US" b="1" baseline="0" dirty="0" smtClean="0"/>
              <a:t>There are 13 identified best practices.  You will initiate 4 standard ones and choose 4 additional ones. </a:t>
            </a:r>
          </a:p>
          <a:p>
            <a:pPr marL="228600" indent="-228600">
              <a:buAutoNum type="arabicPeriod"/>
            </a:pPr>
            <a:endParaRPr lang="en-US" b="1" baseline="0" dirty="0" smtClean="0"/>
          </a:p>
          <a:p>
            <a:pPr marL="228600" indent="-228600">
              <a:buAutoNum type="arabicPeriod"/>
            </a:pPr>
            <a:endParaRPr lang="en-US" b="1" baseline="0" dirty="0" smtClean="0"/>
          </a:p>
          <a:p>
            <a:pPr marL="0" indent="0">
              <a:buNone/>
            </a:pPr>
            <a:r>
              <a:rPr lang="en-US" b="1" u="sng" baseline="0" dirty="0" smtClean="0"/>
              <a:t>Water</a:t>
            </a:r>
          </a:p>
          <a:p>
            <a:pPr marL="228600" indent="-228600">
              <a:buAutoNum type="arabicPeriod"/>
            </a:pPr>
            <a:r>
              <a:rPr lang="en-US" sz="1200" b="1" dirty="0" smtClean="0">
                <a:solidFill>
                  <a:schemeClr val="tx1"/>
                </a:solidFill>
              </a:rPr>
              <a:t> </a:t>
            </a:r>
            <a:r>
              <a:rPr lang="en-US" sz="1200" b="1" dirty="0" smtClean="0">
                <a:solidFill>
                  <a:schemeClr val="tx1"/>
                </a:solidFill>
                <a:hlinkClick r:id="rId3"/>
              </a:rPr>
              <a:t>Calculate</a:t>
            </a:r>
            <a:r>
              <a:rPr lang="en-US" sz="1200" b="1" dirty="0" smtClean="0">
                <a:solidFill>
                  <a:schemeClr val="tx1"/>
                </a:solidFill>
              </a:rPr>
              <a:t> </a:t>
            </a:r>
            <a:r>
              <a:rPr lang="en-US" sz="1200" b="1" dirty="0" smtClean="0"/>
              <a:t>your water footprint. </a:t>
            </a:r>
            <a:r>
              <a:rPr lang="en-US" sz="1200" b="1" dirty="0" smtClean="0">
                <a:hlinkClick r:id="rId4"/>
              </a:rPr>
              <a:t>www.gracelinks.org/3404/water-footprint-calclator</a:t>
            </a:r>
            <a:r>
              <a:rPr lang="en-US" sz="1200" b="1" dirty="0" smtClean="0"/>
              <a:t>, This evaluates usage and costs</a:t>
            </a:r>
          </a:p>
          <a:p>
            <a:pPr marL="228600" indent="-228600">
              <a:buAutoNum type="arabicPeriod"/>
            </a:pPr>
            <a:r>
              <a:rPr lang="en-US" sz="1200" dirty="0" smtClean="0"/>
              <a:t> </a:t>
            </a:r>
            <a:r>
              <a:rPr lang="en-US" sz="1200" b="1" dirty="0" smtClean="0"/>
              <a:t>Go to </a:t>
            </a:r>
            <a:r>
              <a:rPr lang="en-US" sz="1200" b="1" u="sng" dirty="0" err="1" smtClean="0">
                <a:hlinkClick r:id="rId5"/>
              </a:rPr>
              <a:t>WaterSense</a:t>
            </a:r>
            <a:r>
              <a:rPr lang="en-US" sz="1200" b="1" dirty="0" smtClean="0"/>
              <a:t>.  This certification ensures your appliances are the most water efficient in their class. </a:t>
            </a:r>
            <a:r>
              <a:rPr lang="en-US" sz="1200" b="1" u="sng" dirty="0" smtClean="0">
                <a:hlinkClick r:id="rId6"/>
              </a:rPr>
              <a:t>www.epa.gov/watersense/</a:t>
            </a:r>
            <a:r>
              <a:rPr lang="en-US" sz="1200" b="1" dirty="0" smtClean="0"/>
              <a:t> </a:t>
            </a:r>
          </a:p>
          <a:p>
            <a:pPr marL="228600" indent="-228600">
              <a:buAutoNum type="arabicPeriod"/>
            </a:pPr>
            <a:r>
              <a:rPr lang="en-US" sz="1200" b="1" dirty="0" smtClean="0"/>
              <a:t> Check for leaks, Indoor and outside.  Each month check all appliances, rest-rooms for </a:t>
            </a:r>
            <a:r>
              <a:rPr lang="en-US" sz="1200" b="1" u="sng" dirty="0" smtClean="0">
                <a:hlinkClick r:id="rId7"/>
              </a:rPr>
              <a:t>leaks</a:t>
            </a:r>
            <a:r>
              <a:rPr lang="en-US" sz="1200" b="1" dirty="0" smtClean="0"/>
              <a:t>.</a:t>
            </a:r>
            <a:br>
              <a:rPr lang="en-US" sz="1200" b="1" dirty="0" smtClean="0"/>
            </a:br>
            <a:endParaRPr lang="en-US" sz="1200" b="1" dirty="0" smtClean="0"/>
          </a:p>
        </p:txBody>
      </p:sp>
      <p:sp>
        <p:nvSpPr>
          <p:cNvPr id="4" name="Slide Number Placeholder 3"/>
          <p:cNvSpPr>
            <a:spLocks noGrp="1"/>
          </p:cNvSpPr>
          <p:nvPr>
            <p:ph type="sldNum" sz="quarter" idx="10"/>
          </p:nvPr>
        </p:nvSpPr>
        <p:spPr/>
        <p:txBody>
          <a:bodyPr/>
          <a:lstStyle/>
          <a:p>
            <a:fld id="{F4D6751B-709A-468B-A6FD-7ED065CD2632}" type="slidenum">
              <a:rPr lang="en-US" smtClean="0"/>
              <a:t>11</a:t>
            </a:fld>
            <a:endParaRPr lang="en-US" dirty="0"/>
          </a:p>
        </p:txBody>
      </p:sp>
    </p:spTree>
    <p:extLst>
      <p:ext uri="{BB962C8B-B14F-4D97-AF65-F5344CB8AC3E}">
        <p14:creationId xmlns:p14="http://schemas.microsoft.com/office/powerpoint/2010/main" val="39044396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You</a:t>
            </a:r>
            <a:r>
              <a:rPr lang="en-US" b="1" baseline="0" dirty="0" smtClean="0"/>
              <a:t> can look at replacing some of the lights in areas that are on more than 15 hours per day</a:t>
            </a:r>
          </a:p>
          <a:p>
            <a:r>
              <a:rPr lang="en-US" b="1" baseline="0" dirty="0" smtClean="0"/>
              <a:t>Install programmable thermostats and program them meaningfully</a:t>
            </a:r>
          </a:p>
          <a:p>
            <a:r>
              <a:rPr lang="en-US" b="1" baseline="0" dirty="0" smtClean="0"/>
              <a:t>Check windows and doors for drafts and install weather-stripping</a:t>
            </a:r>
          </a:p>
          <a:p>
            <a:r>
              <a:rPr lang="en-US" b="1" baseline="0" dirty="0" smtClean="0"/>
              <a:t>Look to replace Appliances </a:t>
            </a:r>
          </a:p>
          <a:p>
            <a:endParaRPr lang="en-US" dirty="0"/>
          </a:p>
        </p:txBody>
      </p:sp>
      <p:sp>
        <p:nvSpPr>
          <p:cNvPr id="4" name="Slide Number Placeholder 3"/>
          <p:cNvSpPr>
            <a:spLocks noGrp="1"/>
          </p:cNvSpPr>
          <p:nvPr>
            <p:ph type="sldNum" sz="quarter" idx="10"/>
          </p:nvPr>
        </p:nvSpPr>
        <p:spPr/>
        <p:txBody>
          <a:bodyPr/>
          <a:lstStyle/>
          <a:p>
            <a:fld id="{F4D6751B-709A-468B-A6FD-7ED065CD2632}" type="slidenum">
              <a:rPr lang="en-US" smtClean="0"/>
              <a:t>12</a:t>
            </a:fld>
            <a:endParaRPr lang="en-US" dirty="0"/>
          </a:p>
        </p:txBody>
      </p:sp>
    </p:spTree>
    <p:extLst>
      <p:ext uri="{BB962C8B-B14F-4D97-AF65-F5344CB8AC3E}">
        <p14:creationId xmlns:p14="http://schemas.microsoft.com/office/powerpoint/2010/main" val="17061182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Easy steps: </a:t>
            </a:r>
          </a:p>
          <a:p>
            <a:endParaRPr lang="en-US" dirty="0" smtClean="0"/>
          </a:p>
          <a:p>
            <a:r>
              <a:rPr lang="en-US" dirty="0" smtClean="0"/>
              <a:t>Don’t Waste water signs, Restrooms, Kitchen, water fountain</a:t>
            </a:r>
          </a:p>
          <a:p>
            <a:r>
              <a:rPr lang="en-US" dirty="0" smtClean="0"/>
              <a:t>Don’t Waste water  project/ talk for children</a:t>
            </a:r>
          </a:p>
          <a:p>
            <a:r>
              <a:rPr lang="en-US" dirty="0" smtClean="0"/>
              <a:t>Pet, Child, Environment friendly Ice Melt (home)</a:t>
            </a:r>
          </a:p>
          <a:p>
            <a:r>
              <a:rPr lang="en-US" dirty="0" smtClean="0"/>
              <a:t>Kick the bottled water habit, serve filtered tap water (Cal- Nestle)</a:t>
            </a:r>
          </a:p>
          <a:p>
            <a:r>
              <a:rPr lang="en-US" dirty="0" smtClean="0"/>
              <a:t>Watering shrub and trees use timer and “weeper hoses”</a:t>
            </a:r>
          </a:p>
          <a:p>
            <a:r>
              <a:rPr lang="en-US" dirty="0" smtClean="0"/>
              <a:t>Check all faucets, appliances, toilets for leaks quarterly </a:t>
            </a:r>
          </a:p>
          <a:p>
            <a:endParaRPr lang="en-US" dirty="0" smtClean="0"/>
          </a:p>
          <a:p>
            <a:r>
              <a:rPr lang="en-US" dirty="0" smtClean="0"/>
              <a:t>Challenging:</a:t>
            </a:r>
          </a:p>
          <a:p>
            <a:r>
              <a:rPr lang="en-US" sz="1200" dirty="0" smtClean="0"/>
              <a:t>Replace old toilets with water efficient ones </a:t>
            </a:r>
          </a:p>
          <a:p>
            <a:r>
              <a:rPr lang="en-US" sz="1200" dirty="0" smtClean="0"/>
              <a:t>Install Rain Barrels or Rain Gardens</a:t>
            </a:r>
          </a:p>
          <a:p>
            <a:r>
              <a:rPr lang="en-US" sz="1200" dirty="0" smtClean="0"/>
              <a:t>Make your landscape water friendly. Use plants native to your area and climate</a:t>
            </a:r>
          </a:p>
          <a:p>
            <a:r>
              <a:rPr lang="en-US" sz="1200" dirty="0" smtClean="0">
                <a:solidFill>
                  <a:schemeClr val="tx1"/>
                </a:solidFill>
                <a:hlinkClick r:id="rId3"/>
              </a:rPr>
              <a:t>Calculate</a:t>
            </a:r>
            <a:r>
              <a:rPr lang="en-US" sz="1200" dirty="0" smtClean="0">
                <a:solidFill>
                  <a:schemeClr val="tx1"/>
                </a:solidFill>
              </a:rPr>
              <a:t> </a:t>
            </a:r>
            <a:r>
              <a:rPr lang="en-US" sz="1200" dirty="0" smtClean="0"/>
              <a:t>your water footprint. </a:t>
            </a:r>
            <a:endParaRPr lang="en-US" dirty="0"/>
          </a:p>
        </p:txBody>
      </p:sp>
      <p:sp>
        <p:nvSpPr>
          <p:cNvPr id="4" name="Slide Number Placeholder 3"/>
          <p:cNvSpPr>
            <a:spLocks noGrp="1"/>
          </p:cNvSpPr>
          <p:nvPr>
            <p:ph type="sldNum" sz="quarter" idx="10"/>
          </p:nvPr>
        </p:nvSpPr>
        <p:spPr/>
        <p:txBody>
          <a:bodyPr/>
          <a:lstStyle/>
          <a:p>
            <a:fld id="{F4D6751B-709A-468B-A6FD-7ED065CD2632}" type="slidenum">
              <a:rPr lang="en-US" smtClean="0"/>
              <a:t>13</a:t>
            </a:fld>
            <a:endParaRPr lang="en-US" dirty="0"/>
          </a:p>
        </p:txBody>
      </p:sp>
    </p:spTree>
    <p:extLst>
      <p:ext uri="{BB962C8B-B14F-4D97-AF65-F5344CB8AC3E}">
        <p14:creationId xmlns:p14="http://schemas.microsoft.com/office/powerpoint/2010/main" val="40956338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are not planning this alone.  No need to reinvent the wheel.</a:t>
            </a:r>
          </a:p>
          <a:p>
            <a:r>
              <a:rPr lang="en-US" dirty="0" smtClean="0"/>
              <a:t>Both FJMC and </a:t>
            </a:r>
            <a:r>
              <a:rPr lang="en-US" dirty="0" err="1" smtClean="0"/>
              <a:t>GreenFaith</a:t>
            </a:r>
            <a:r>
              <a:rPr lang="en-US" baseline="0" dirty="0" smtClean="0"/>
              <a:t> have lots of resources available to you to make it easier.</a:t>
            </a:r>
          </a:p>
          <a:p>
            <a:endParaRPr lang="en-US" baseline="0"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baseline="0" dirty="0" smtClean="0"/>
              <a:t>FJMC has the </a:t>
            </a:r>
            <a:r>
              <a:rPr lang="en-US" baseline="0" dirty="0" err="1" smtClean="0"/>
              <a:t>Shomrei</a:t>
            </a:r>
            <a:r>
              <a:rPr lang="en-US" baseline="0" dirty="0" smtClean="0"/>
              <a:t> </a:t>
            </a:r>
            <a:r>
              <a:rPr lang="en-US" baseline="0" dirty="0" err="1" smtClean="0"/>
              <a:t>Ha’Aretz</a:t>
            </a:r>
            <a:r>
              <a:rPr lang="en-US" baseline="0" dirty="0" smtClean="0"/>
              <a:t> page at </a:t>
            </a:r>
            <a:r>
              <a:rPr lang="en-US" sz="2400" dirty="0" smtClean="0"/>
              <a:t>http://www.fjmc.org/content/stewards-land</a:t>
            </a:r>
          </a:p>
          <a:p>
            <a:r>
              <a:rPr lang="en-US" baseline="0" dirty="0" smtClean="0"/>
              <a:t>And there are torch awards that you can look at as well.</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rgbClr val="002060"/>
                </a:solidFill>
                <a:hlinkClick r:id="rId3"/>
              </a:rPr>
              <a:t>http://greenfaith.org/programs/greenfaith-shield</a:t>
            </a:r>
            <a:endParaRPr lang="en-US" sz="1200" dirty="0" smtClean="0">
              <a:solidFill>
                <a:srgbClr val="002060"/>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rgbClr val="002060"/>
                </a:solidFill>
              </a:rPr>
              <a:t> </a:t>
            </a:r>
            <a:r>
              <a:rPr lang="en-US" baseline="0" dirty="0" smtClean="0"/>
              <a:t>www.FJMC.org/content/stewards-land</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hlinkClick r:id="rId4"/>
              </a:rPr>
              <a:t>www.CanfeiNesharim.org</a:t>
            </a:r>
            <a:r>
              <a:rPr lang="en-US" sz="1200" dirty="0" smtClean="0"/>
              <a:t>    (Sustainable Living Inspired by Torah) Water is a major topic in Torah</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
            </a:r>
            <a:br>
              <a:rPr lang="en-US" sz="1200" dirty="0" smtClean="0"/>
            </a:br>
            <a:endParaRPr lang="en-US" sz="1200" dirty="0" smtClean="0">
              <a:solidFill>
                <a:srgbClr val="002060"/>
              </a:solidFill>
            </a:endParaRPr>
          </a:p>
          <a:p>
            <a:endParaRPr lang="en-US" dirty="0"/>
          </a:p>
        </p:txBody>
      </p:sp>
      <p:sp>
        <p:nvSpPr>
          <p:cNvPr id="4" name="Slide Number Placeholder 3"/>
          <p:cNvSpPr>
            <a:spLocks noGrp="1"/>
          </p:cNvSpPr>
          <p:nvPr>
            <p:ph type="sldNum" sz="quarter" idx="10"/>
          </p:nvPr>
        </p:nvSpPr>
        <p:spPr/>
        <p:txBody>
          <a:bodyPr/>
          <a:lstStyle/>
          <a:p>
            <a:fld id="{F4D6751B-709A-468B-A6FD-7ED065CD2632}" type="slidenum">
              <a:rPr lang="en-US" smtClean="0">
                <a:solidFill>
                  <a:prstClr val="black"/>
                </a:solidFill>
              </a:rPr>
              <a:pPr/>
              <a:t>14</a:t>
            </a:fld>
            <a:endParaRPr lang="en-US" dirty="0">
              <a:solidFill>
                <a:prstClr val="black"/>
              </a:solidFill>
            </a:endParaRPr>
          </a:p>
        </p:txBody>
      </p:sp>
    </p:spTree>
    <p:extLst>
      <p:ext uri="{BB962C8B-B14F-4D97-AF65-F5344CB8AC3E}">
        <p14:creationId xmlns:p14="http://schemas.microsoft.com/office/powerpoint/2010/main" val="35405336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During</a:t>
            </a:r>
            <a:r>
              <a:rPr lang="en-US" baseline="0" dirty="0" smtClean="0"/>
              <a:t> your weekend event you need to hold a Worship Service.  Educational Classes and you need to have a certain percentage of your congregation the the pledge.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During our Energy weekend </a:t>
            </a:r>
            <a:r>
              <a:rPr lang="en-US" dirty="0" smtClean="0"/>
              <a:t>Our</a:t>
            </a:r>
            <a:r>
              <a:rPr lang="en-US" baseline="0" dirty="0" smtClean="0"/>
              <a:t> Rabbi had arranged for Rabbi Larry </a:t>
            </a:r>
            <a:r>
              <a:rPr lang="en-US" baseline="0" dirty="0" err="1" smtClean="0"/>
              <a:t>Troster</a:t>
            </a:r>
            <a:r>
              <a:rPr lang="en-US" baseline="0" dirty="0" smtClean="0"/>
              <a:t> to be our scholar in residence.  </a:t>
            </a:r>
          </a:p>
          <a:p>
            <a:r>
              <a:rPr lang="en-US" baseline="0" dirty="0" smtClean="0"/>
              <a:t>we had Rabbi </a:t>
            </a:r>
            <a:r>
              <a:rPr lang="en-US" baseline="0" dirty="0" err="1" smtClean="0"/>
              <a:t>Troster</a:t>
            </a:r>
            <a:r>
              <a:rPr lang="en-US" baseline="0" dirty="0" smtClean="0"/>
              <a:t> address</a:t>
            </a:r>
          </a:p>
          <a:p>
            <a:pPr lvl="2"/>
            <a:r>
              <a:rPr lang="en-US" sz="2200" dirty="0" smtClean="0">
                <a:latin typeface="Bodoni MT" panose="02070603080606020203" pitchFamily="18" charset="0"/>
              </a:rPr>
              <a:t>Our preschool kids and parents Friday morning</a:t>
            </a:r>
          </a:p>
          <a:p>
            <a:pPr lvl="2"/>
            <a:r>
              <a:rPr lang="en-US" sz="2200" dirty="0" smtClean="0">
                <a:latin typeface="Bodoni MT" panose="02070603080606020203" pitchFamily="18" charset="0"/>
              </a:rPr>
              <a:t>The adults on Friday night</a:t>
            </a:r>
          </a:p>
          <a:p>
            <a:pPr lvl="2"/>
            <a:r>
              <a:rPr lang="en-US" sz="2200" dirty="0" smtClean="0">
                <a:latin typeface="Bodoni MT" panose="02070603080606020203" pitchFamily="18" charset="0"/>
              </a:rPr>
              <a:t>Saturday sermon</a:t>
            </a:r>
          </a:p>
          <a:p>
            <a:pPr lvl="2"/>
            <a:r>
              <a:rPr lang="en-US" sz="2200" dirty="0" smtClean="0">
                <a:latin typeface="Bodoni MT" panose="02070603080606020203" pitchFamily="18" charset="0"/>
              </a:rPr>
              <a:t>Saturday afternoon study , following Kiddush lunch</a:t>
            </a:r>
          </a:p>
          <a:p>
            <a:pPr lvl="2"/>
            <a:r>
              <a:rPr lang="en-US" sz="2200" dirty="0" smtClean="0">
                <a:latin typeface="Bodoni MT" panose="02070603080606020203" pitchFamily="18" charset="0"/>
              </a:rPr>
              <a:t>Sunday he did a lecture during</a:t>
            </a:r>
            <a:r>
              <a:rPr lang="en-US" sz="2200" baseline="0" dirty="0" smtClean="0">
                <a:latin typeface="Bodoni MT" panose="02070603080606020203" pitchFamily="18" charset="0"/>
              </a:rPr>
              <a:t> one of the sessions.  </a:t>
            </a:r>
          </a:p>
          <a:p>
            <a:pPr lvl="2"/>
            <a:r>
              <a:rPr lang="en-US" sz="2200" baseline="0" dirty="0" smtClean="0">
                <a:latin typeface="Bodoni MT" panose="02070603080606020203" pitchFamily="18" charset="0"/>
              </a:rPr>
              <a:t>We also had </a:t>
            </a:r>
            <a:endParaRPr lang="en-US" sz="2200" dirty="0" smtClean="0">
              <a:latin typeface="Bodoni MT" panose="02070603080606020203" pitchFamily="18" charset="0"/>
            </a:endParaRPr>
          </a:p>
          <a:p>
            <a:pPr lvl="1"/>
            <a:r>
              <a:rPr lang="en-US" sz="2600" dirty="0" smtClean="0">
                <a:latin typeface="Bodoni MT" panose="02070603080606020203" pitchFamily="18" charset="0"/>
              </a:rPr>
              <a:t>Palm Beach County Solid Waste Authority for a talk on recycling</a:t>
            </a:r>
          </a:p>
          <a:p>
            <a:pPr lvl="1"/>
            <a:r>
              <a:rPr lang="en-US" sz="2600" dirty="0" smtClean="0">
                <a:latin typeface="Bodoni MT" panose="02070603080606020203" pitchFamily="18" charset="0"/>
              </a:rPr>
              <a:t>Florida Power and Light discussing Home Energy Savings.</a:t>
            </a:r>
          </a:p>
          <a:p>
            <a:pPr lvl="1"/>
            <a:endParaRPr lang="en-US" sz="2600" dirty="0" smtClean="0">
              <a:latin typeface="Bodoni MT" panose="02070603080606020203" pitchFamily="18" charset="0"/>
            </a:endParaRPr>
          </a:p>
          <a:p>
            <a:pPr lvl="1"/>
            <a:r>
              <a:rPr lang="en-US" sz="2600" dirty="0" smtClean="0">
                <a:latin typeface="Bodoni MT" panose="02070603080606020203" pitchFamily="18" charset="0"/>
              </a:rPr>
              <a:t>Some of the lectures were</a:t>
            </a:r>
          </a:p>
          <a:p>
            <a:r>
              <a:rPr lang="en-US" b="1" dirty="0" smtClean="0"/>
              <a:t> - Friday, 11:00 am,  "Bringing the Wonder of Creation to Our Children"</a:t>
            </a:r>
            <a:endParaRPr lang="en-US" dirty="0" smtClean="0"/>
          </a:p>
          <a:p>
            <a:r>
              <a:rPr lang="en-US" b="1" dirty="0" smtClean="0"/>
              <a:t> - Friday, 7:30 pm, "Jewish Environmental Spirituality and Practice"</a:t>
            </a:r>
            <a:endParaRPr lang="en-US" dirty="0" smtClean="0"/>
          </a:p>
          <a:p>
            <a:r>
              <a:rPr lang="en-US" b="1" dirty="0" smtClean="0"/>
              <a:t> - Saturday, 9:00 am, "The Temple and the Green Synagogue:  How to Make Our Buildings Reflect Our Values"</a:t>
            </a:r>
            <a:endParaRPr lang="en-US" dirty="0" smtClean="0"/>
          </a:p>
          <a:p>
            <a:r>
              <a:rPr lang="en-US" b="1" dirty="0" smtClean="0"/>
              <a:t> - Saturday, 12:30 pm, "All in the Same Boat; A Text Study on Jewish Environmental Justice"</a:t>
            </a:r>
            <a:endParaRPr lang="en-US" dirty="0" smtClean="0"/>
          </a:p>
          <a:p>
            <a:r>
              <a:rPr lang="en-US" b="1" dirty="0" smtClean="0"/>
              <a:t> - Sunday, 11:15 am, "The Pursuit of Happiness:  Ancient Jewish Wisdom for Sustainable Living“</a:t>
            </a:r>
          </a:p>
          <a:p>
            <a:endParaRPr lang="en-US" b="1" dirty="0" smtClean="0"/>
          </a:p>
          <a:p>
            <a:pPr lvl="1"/>
            <a:r>
              <a:rPr lang="en-US" sz="2600" b="1" dirty="0" smtClean="0">
                <a:latin typeface="Bodoni MT" panose="02070603080606020203" pitchFamily="18" charset="0"/>
              </a:rPr>
              <a:t>WATER Weekend can use a similar arrangement. I have some copies of resource material</a:t>
            </a:r>
            <a:r>
              <a:rPr lang="en-US" sz="2600" b="1" baseline="0" dirty="0" smtClean="0">
                <a:latin typeface="Bodoni MT" panose="02070603080606020203" pitchFamily="18" charset="0"/>
              </a:rPr>
              <a:t> </a:t>
            </a:r>
            <a:r>
              <a:rPr lang="en-US" sz="2600" b="1" dirty="0" smtClean="0">
                <a:latin typeface="Bodoni MT" panose="02070603080606020203" pitchFamily="18" charset="0"/>
              </a:rPr>
              <a:t>available</a:t>
            </a:r>
          </a:p>
          <a:p>
            <a:endParaRPr lang="en-US" dirty="0" smtClean="0"/>
          </a:p>
          <a:p>
            <a:endParaRPr lang="en-US" b="1" dirty="0" smtClean="0"/>
          </a:p>
          <a:p>
            <a:pPr lvl="1"/>
            <a:endParaRPr lang="en-US" sz="2600" dirty="0" smtClean="0">
              <a:latin typeface="Bodoni MT" panose="02070603080606020203" pitchFamily="18" charset="0"/>
            </a:endParaRPr>
          </a:p>
          <a:p>
            <a:endParaRPr lang="en-US" dirty="0"/>
          </a:p>
        </p:txBody>
      </p:sp>
      <p:sp>
        <p:nvSpPr>
          <p:cNvPr id="4" name="Slide Number Placeholder 3"/>
          <p:cNvSpPr>
            <a:spLocks noGrp="1"/>
          </p:cNvSpPr>
          <p:nvPr>
            <p:ph type="sldNum" sz="quarter" idx="10"/>
          </p:nvPr>
        </p:nvSpPr>
        <p:spPr/>
        <p:txBody>
          <a:bodyPr/>
          <a:lstStyle/>
          <a:p>
            <a:fld id="{F4D6751B-709A-468B-A6FD-7ED065CD2632}" type="slidenum">
              <a:rPr lang="en-US" smtClean="0"/>
              <a:t>15</a:t>
            </a:fld>
            <a:endParaRPr lang="en-US" dirty="0"/>
          </a:p>
        </p:txBody>
      </p:sp>
    </p:spTree>
    <p:extLst>
      <p:ext uri="{BB962C8B-B14F-4D97-AF65-F5344CB8AC3E}">
        <p14:creationId xmlns:p14="http://schemas.microsoft.com/office/powerpoint/2010/main" val="28803610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Temple Beth </a:t>
            </a:r>
            <a:r>
              <a:rPr lang="en-US" sz="1200" kern="1200" dirty="0" err="1" smtClean="0">
                <a:solidFill>
                  <a:schemeClr val="tx1"/>
                </a:solidFill>
                <a:effectLst/>
                <a:latin typeface="+mn-lt"/>
                <a:ea typeface="+mn-ea"/>
                <a:cs typeface="+mn-cs"/>
              </a:rPr>
              <a:t>Tzedek</a:t>
            </a:r>
            <a:r>
              <a:rPr lang="en-US" sz="1200" kern="1200" dirty="0" smtClean="0">
                <a:solidFill>
                  <a:schemeClr val="tx1"/>
                </a:solidFill>
                <a:effectLst/>
                <a:latin typeface="+mn-lt"/>
                <a:ea typeface="+mn-ea"/>
                <a:cs typeface="+mn-cs"/>
              </a:rPr>
              <a:t> from Buffalo</a:t>
            </a:r>
            <a:r>
              <a:rPr lang="en-US" sz="1200" kern="1200" baseline="0" dirty="0" smtClean="0">
                <a:solidFill>
                  <a:schemeClr val="tx1"/>
                </a:solidFill>
                <a:effectLst/>
                <a:latin typeface="+mn-lt"/>
                <a:ea typeface="+mn-ea"/>
                <a:cs typeface="+mn-cs"/>
              </a:rPr>
              <a:t> NY </a:t>
            </a:r>
            <a:r>
              <a:rPr lang="en-US" sz="1200" kern="1200" dirty="0" smtClean="0">
                <a:solidFill>
                  <a:schemeClr val="tx1"/>
                </a:solidFill>
                <a:effectLst/>
                <a:latin typeface="+mn-lt"/>
                <a:ea typeface="+mn-ea"/>
                <a:cs typeface="+mn-cs"/>
              </a:rPr>
              <a:t>got the kids involved.</a:t>
            </a:r>
            <a:r>
              <a:rPr lang="en-US" sz="1200" kern="1200" baseline="0" dirty="0" smtClean="0">
                <a:solidFill>
                  <a:schemeClr val="tx1"/>
                </a:solidFill>
                <a:effectLst/>
                <a:latin typeface="+mn-lt"/>
                <a:ea typeface="+mn-ea"/>
                <a:cs typeface="+mn-cs"/>
              </a:rPr>
              <a:t> With simple activities like</a:t>
            </a:r>
            <a:endParaRPr lang="en-US" sz="12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Turning off the TV when you leave the room</a:t>
            </a:r>
          </a:p>
          <a:p>
            <a:pPr lvl="1"/>
            <a:r>
              <a:rPr lang="en-US" sz="1200" kern="1200" dirty="0" smtClean="0">
                <a:solidFill>
                  <a:schemeClr val="tx1"/>
                </a:solidFill>
                <a:effectLst/>
                <a:latin typeface="+mn-lt"/>
                <a:ea typeface="+mn-ea"/>
                <a:cs typeface="+mn-cs"/>
              </a:rPr>
              <a:t>Putting  on a sweater instead of adjusting</a:t>
            </a:r>
            <a:r>
              <a:rPr lang="en-US" sz="1200" kern="1200" baseline="0" dirty="0" smtClean="0">
                <a:solidFill>
                  <a:schemeClr val="tx1"/>
                </a:solidFill>
                <a:effectLst/>
                <a:latin typeface="+mn-lt"/>
                <a:ea typeface="+mn-ea"/>
                <a:cs typeface="+mn-cs"/>
              </a:rPr>
              <a:t> the thermostat</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Simple activities make a difference.  Temple Beth </a:t>
            </a:r>
            <a:r>
              <a:rPr lang="en-US" sz="1200" kern="1200" dirty="0" err="1" smtClean="0">
                <a:solidFill>
                  <a:schemeClr val="tx1"/>
                </a:solidFill>
                <a:effectLst/>
                <a:latin typeface="+mn-lt"/>
                <a:ea typeface="+mn-ea"/>
                <a:cs typeface="+mn-cs"/>
              </a:rPr>
              <a:t>Tzedek</a:t>
            </a:r>
            <a:r>
              <a:rPr lang="en-US" sz="1200" kern="1200" dirty="0" smtClean="0">
                <a:solidFill>
                  <a:schemeClr val="tx1"/>
                </a:solidFill>
                <a:effectLst/>
                <a:latin typeface="+mn-lt"/>
                <a:ea typeface="+mn-ea"/>
                <a:cs typeface="+mn-cs"/>
              </a:rPr>
              <a:t> had</a:t>
            </a:r>
          </a:p>
          <a:p>
            <a:r>
              <a:rPr lang="en-US" sz="1200" kern="1200" dirty="0" smtClean="0">
                <a:solidFill>
                  <a:schemeClr val="tx1"/>
                </a:solidFill>
                <a:effectLst/>
                <a:latin typeface="+mn-lt"/>
                <a:ea typeface="+mn-ea"/>
                <a:cs typeface="+mn-cs"/>
              </a:rPr>
              <a:t>The kids draw a picture of themselves as an energy hero.</a:t>
            </a:r>
          </a:p>
          <a:p>
            <a:r>
              <a:rPr lang="en-US" sz="1200" kern="1200" dirty="0" smtClean="0">
                <a:solidFill>
                  <a:schemeClr val="tx1"/>
                </a:solidFill>
                <a:effectLst/>
                <a:latin typeface="+mn-lt"/>
                <a:ea typeface="+mn-ea"/>
                <a:cs typeface="+mn-cs"/>
              </a:rPr>
              <a:t>They</a:t>
            </a:r>
            <a:r>
              <a:rPr lang="en-US" sz="1200" kern="1200" baseline="0" dirty="0" smtClean="0">
                <a:solidFill>
                  <a:schemeClr val="tx1"/>
                </a:solidFill>
                <a:effectLst/>
                <a:latin typeface="+mn-lt"/>
                <a:ea typeface="+mn-ea"/>
                <a:cs typeface="+mn-cs"/>
              </a:rPr>
              <a:t> had them think about how G-d would want them to repair the world.</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Older kids learned about renewable energy</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Our</a:t>
            </a:r>
            <a:r>
              <a:rPr lang="en-US" sz="1200" kern="1200" baseline="0" dirty="0" smtClean="0">
                <a:solidFill>
                  <a:schemeClr val="tx1"/>
                </a:solidFill>
                <a:effectLst/>
                <a:latin typeface="+mn-lt"/>
                <a:ea typeface="+mn-ea"/>
                <a:cs typeface="+mn-cs"/>
              </a:rPr>
              <a:t> Event at Temple Torat Emet was really initiated by our Rabbi.  As a </a:t>
            </a:r>
            <a:r>
              <a:rPr lang="en-US" sz="1200" kern="1200" baseline="0" dirty="0" err="1" smtClean="0">
                <a:solidFill>
                  <a:schemeClr val="tx1"/>
                </a:solidFill>
                <a:effectLst/>
                <a:latin typeface="+mn-lt"/>
                <a:ea typeface="+mn-ea"/>
                <a:cs typeface="+mn-cs"/>
              </a:rPr>
              <a:t>Greenfaith</a:t>
            </a:r>
            <a:r>
              <a:rPr lang="en-US" sz="1200" kern="1200" baseline="0" dirty="0" smtClean="0">
                <a:solidFill>
                  <a:schemeClr val="tx1"/>
                </a:solidFill>
                <a:effectLst/>
                <a:latin typeface="+mn-lt"/>
                <a:ea typeface="+mn-ea"/>
                <a:cs typeface="+mn-cs"/>
              </a:rPr>
              <a:t> fellow it was his passion for this certification, and that was the catalyst for the Temple’s energy weekend. </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F4D6751B-709A-468B-A6FD-7ED065CD2632}" type="slidenum">
              <a:rPr lang="en-US" smtClean="0"/>
              <a:t>16</a:t>
            </a:fld>
            <a:endParaRPr lang="en-US" dirty="0"/>
          </a:p>
        </p:txBody>
      </p:sp>
    </p:spTree>
    <p:extLst>
      <p:ext uri="{BB962C8B-B14F-4D97-AF65-F5344CB8AC3E}">
        <p14:creationId xmlns:p14="http://schemas.microsoft.com/office/powerpoint/2010/main" val="11766093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 Energy weekend was a very</a:t>
            </a:r>
            <a:r>
              <a:rPr lang="en-US" baseline="0" dirty="0" smtClean="0"/>
              <a:t> busy one.  Since we held it in conjunction with our Social Action committee we covered more than just the energy shield requirements.  It took place on our annual Mitzvah Day</a:t>
            </a:r>
          </a:p>
          <a:p>
            <a:r>
              <a:rPr lang="en-US" sz="2800" b="0" dirty="0" smtClean="0">
                <a:latin typeface="Bodoni MT" panose="02070603080606020203" pitchFamily="18" charset="0"/>
              </a:rPr>
              <a:t>We focused on </a:t>
            </a:r>
            <a:r>
              <a:rPr lang="en-US" sz="2800" dirty="0" smtClean="0">
                <a:latin typeface="Bodoni MT" panose="02070603080606020203" pitchFamily="18" charset="0"/>
              </a:rPr>
              <a:t>energy</a:t>
            </a:r>
            <a:r>
              <a:rPr lang="en-US" sz="2800" b="0" dirty="0" smtClean="0">
                <a:latin typeface="Bodoni MT" panose="02070603080606020203" pitchFamily="18" charset="0"/>
              </a:rPr>
              <a:t> in general </a:t>
            </a:r>
          </a:p>
          <a:p>
            <a:pPr lvl="1"/>
            <a:r>
              <a:rPr lang="en-US" sz="2800" dirty="0" smtClean="0">
                <a:latin typeface="Bodoni MT" panose="02070603080606020203" pitchFamily="18" charset="0"/>
              </a:rPr>
              <a:t>Personal and Environmental</a:t>
            </a:r>
          </a:p>
          <a:p>
            <a:r>
              <a:rPr lang="en-US" sz="2800" b="0" dirty="0" smtClean="0">
                <a:latin typeface="Bodoni MT" panose="02070603080606020203" pitchFamily="18" charset="0"/>
              </a:rPr>
              <a:t>Wanted to attract people of  all different ages</a:t>
            </a:r>
          </a:p>
          <a:p>
            <a:r>
              <a:rPr lang="en-US" sz="2800" b="0" dirty="0" smtClean="0">
                <a:latin typeface="Bodoni MT" panose="02070603080606020203" pitchFamily="18" charset="0"/>
              </a:rPr>
              <a:t>The goal for Men’s Club and the Rabbi was to take steps to “</a:t>
            </a:r>
            <a:r>
              <a:rPr lang="en-US" sz="2800" dirty="0" err="1" smtClean="0">
                <a:latin typeface="Bodoni MT" panose="02070603080606020203" pitchFamily="18" charset="0"/>
              </a:rPr>
              <a:t>Greenify</a:t>
            </a:r>
            <a:r>
              <a:rPr lang="en-US" sz="2800" b="0" dirty="0" smtClean="0">
                <a:latin typeface="Bodoni MT" panose="02070603080606020203" pitchFamily="18" charset="0"/>
              </a:rPr>
              <a:t>” our Synagogue </a:t>
            </a:r>
          </a:p>
          <a:p>
            <a:pPr lvl="1"/>
            <a:r>
              <a:rPr lang="en-US" sz="2400" dirty="0" smtClean="0">
                <a:latin typeface="Bodoni MT" panose="02070603080606020203" pitchFamily="18" charset="0"/>
              </a:rPr>
              <a:t>We</a:t>
            </a:r>
            <a:r>
              <a:rPr lang="en-US" sz="2400" baseline="0" dirty="0" smtClean="0">
                <a:latin typeface="Bodoni MT" panose="02070603080606020203" pitchFamily="18" charset="0"/>
              </a:rPr>
              <a:t> </a:t>
            </a:r>
            <a:r>
              <a:rPr lang="en-US" sz="2400" dirty="0" smtClean="0">
                <a:latin typeface="Bodoni MT" panose="02070603080606020203" pitchFamily="18" charset="0"/>
              </a:rPr>
              <a:t>Worked  at obtaining the </a:t>
            </a:r>
            <a:r>
              <a:rPr lang="en-US" sz="2400" b="1" dirty="0" err="1" smtClean="0">
                <a:latin typeface="Bodoni MT" panose="02070603080606020203" pitchFamily="18" charset="0"/>
              </a:rPr>
              <a:t>GreenFaith</a:t>
            </a:r>
            <a:r>
              <a:rPr lang="en-US" sz="2400" b="1" dirty="0" smtClean="0">
                <a:latin typeface="Bodoni MT" panose="02070603080606020203" pitchFamily="18" charset="0"/>
              </a:rPr>
              <a:t> Energy Shield and </a:t>
            </a:r>
            <a:r>
              <a:rPr lang="en-US" sz="2400" dirty="0" smtClean="0">
                <a:latin typeface="Bodoni MT" panose="02070603080606020203" pitchFamily="18" charset="0"/>
              </a:rPr>
              <a:t>Instituting </a:t>
            </a:r>
            <a:r>
              <a:rPr lang="en-US" sz="2400" b="1" dirty="0" smtClean="0">
                <a:latin typeface="Bodoni MT" panose="02070603080606020203" pitchFamily="18" charset="0"/>
              </a:rPr>
              <a:t>Recycling</a:t>
            </a:r>
            <a:r>
              <a:rPr lang="en-US" sz="2400" dirty="0" smtClean="0">
                <a:latin typeface="Bodoni MT" panose="02070603080606020203" pitchFamily="18" charset="0"/>
              </a:rPr>
              <a:t> programs</a:t>
            </a:r>
            <a:endParaRPr lang="en-US" sz="2800" dirty="0" smtClean="0">
              <a:latin typeface="Bodoni MT" panose="02070603080606020203" pitchFamily="18" charset="0"/>
            </a:endParaRPr>
          </a:p>
          <a:p>
            <a:endParaRPr lang="en-US" sz="1100" dirty="0" smtClean="0">
              <a:latin typeface="Bodoni MT" panose="02070603080606020203" pitchFamily="18" charset="0"/>
            </a:endParaRPr>
          </a:p>
          <a:p>
            <a:pPr lvl="1">
              <a:buFont typeface="Wingdings" panose="05000000000000000000" pitchFamily="2" charset="2"/>
              <a:buChar char="ü"/>
            </a:pPr>
            <a:r>
              <a:rPr lang="en-US" dirty="0" smtClean="0">
                <a:latin typeface="Bodoni MT" panose="02070603080606020203" pitchFamily="18" charset="0"/>
              </a:rPr>
              <a:t>First a Healthy Breakfast</a:t>
            </a:r>
          </a:p>
          <a:p>
            <a:pPr lvl="1">
              <a:buFont typeface="Wingdings" panose="05000000000000000000" pitchFamily="2" charset="2"/>
              <a:buChar char="ü"/>
            </a:pPr>
            <a:r>
              <a:rPr lang="en-US" dirty="0" smtClean="0">
                <a:latin typeface="Bodoni MT" panose="02070603080606020203" pitchFamily="18" charset="0"/>
              </a:rPr>
              <a:t>Religion classes</a:t>
            </a:r>
          </a:p>
          <a:p>
            <a:pPr lvl="1">
              <a:buFont typeface="Wingdings" panose="05000000000000000000" pitchFamily="2" charset="2"/>
              <a:buChar char="ü"/>
            </a:pPr>
            <a:r>
              <a:rPr lang="en-US" dirty="0" smtClean="0">
                <a:latin typeface="Bodoni MT" panose="02070603080606020203" pitchFamily="18" charset="0"/>
              </a:rPr>
              <a:t>Environmental cleanup</a:t>
            </a:r>
          </a:p>
          <a:p>
            <a:pPr marL="457200" marR="0" lvl="1" indent="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dirty="0" smtClean="0">
                <a:latin typeface="Bodoni MT" panose="02070603080606020203" pitchFamily="18" charset="0"/>
              </a:rPr>
              <a:t>Energy savings for the home</a:t>
            </a:r>
          </a:p>
          <a:p>
            <a:pPr lvl="1">
              <a:buFont typeface="Wingdings" panose="05000000000000000000" pitchFamily="2" charset="2"/>
              <a:buChar char="ü"/>
            </a:pPr>
            <a:r>
              <a:rPr lang="en-US" dirty="0" smtClean="0">
                <a:latin typeface="Bodoni MT" panose="02070603080606020203" pitchFamily="18" charset="0"/>
              </a:rPr>
              <a:t>Cooking demonstrations</a:t>
            </a:r>
          </a:p>
          <a:p>
            <a:pPr lvl="1">
              <a:buFont typeface="Wingdings" panose="05000000000000000000" pitchFamily="2" charset="2"/>
              <a:buChar char="ü"/>
            </a:pPr>
            <a:r>
              <a:rPr lang="en-US" dirty="0" smtClean="0">
                <a:latin typeface="Bodoni MT" panose="02070603080606020203" pitchFamily="18" charset="0"/>
              </a:rPr>
              <a:t>Water testing </a:t>
            </a:r>
          </a:p>
          <a:p>
            <a:pPr lvl="1">
              <a:buFont typeface="Wingdings" panose="05000000000000000000" pitchFamily="2" charset="2"/>
              <a:buChar char="ü"/>
            </a:pPr>
            <a:r>
              <a:rPr lang="en-US" dirty="0" smtClean="0">
                <a:latin typeface="Bodoni MT" panose="02070603080606020203" pitchFamily="18" charset="0"/>
              </a:rPr>
              <a:t>Educational talks</a:t>
            </a:r>
          </a:p>
          <a:p>
            <a:pPr lvl="1">
              <a:buFont typeface="Wingdings" panose="05000000000000000000" pitchFamily="2" charset="2"/>
              <a:buChar char="ü"/>
            </a:pPr>
            <a:r>
              <a:rPr lang="en-US" dirty="0" smtClean="0">
                <a:latin typeface="Bodoni MT" panose="02070603080606020203" pitchFamily="18" charset="0"/>
              </a:rPr>
              <a:t>Donations for causes</a:t>
            </a:r>
          </a:p>
          <a:p>
            <a:pPr lvl="1">
              <a:buFont typeface="Wingdings" panose="05000000000000000000" pitchFamily="2" charset="2"/>
              <a:buChar char="ü"/>
            </a:pPr>
            <a:r>
              <a:rPr lang="en-US" dirty="0" smtClean="0">
                <a:latin typeface="Bodoni MT" panose="02070603080606020203" pitchFamily="18" charset="0"/>
              </a:rPr>
              <a:t>Health discussions</a:t>
            </a:r>
          </a:p>
          <a:p>
            <a:pPr lvl="1">
              <a:buFont typeface="Wingdings" panose="05000000000000000000" pitchFamily="2" charset="2"/>
              <a:buChar char="ü"/>
            </a:pPr>
            <a:r>
              <a:rPr lang="en-US" dirty="0" smtClean="0">
                <a:latin typeface="Bodoni MT" panose="02070603080606020203" pitchFamily="18" charset="0"/>
              </a:rPr>
              <a:t>Healthy snacking / eating</a:t>
            </a:r>
          </a:p>
          <a:p>
            <a:pPr lvl="1">
              <a:buFont typeface="Wingdings" panose="05000000000000000000" pitchFamily="2" charset="2"/>
              <a:buChar char="ü"/>
            </a:pPr>
            <a:r>
              <a:rPr lang="en-US" dirty="0" smtClean="0">
                <a:latin typeface="Bodoni MT" panose="02070603080606020203" pitchFamily="18" charset="0"/>
              </a:rPr>
              <a:t>Planting Greens</a:t>
            </a:r>
          </a:p>
          <a:p>
            <a:pPr lvl="1">
              <a:buFont typeface="Wingdings" panose="05000000000000000000" pitchFamily="2" charset="2"/>
              <a:buChar char="ü"/>
            </a:pPr>
            <a:r>
              <a:rPr lang="en-US" dirty="0" smtClean="0">
                <a:latin typeface="Bodoni MT" panose="02070603080606020203" pitchFamily="18" charset="0"/>
              </a:rPr>
              <a:t>Garbage</a:t>
            </a:r>
          </a:p>
          <a:p>
            <a:pPr lvl="1">
              <a:buFont typeface="Wingdings" panose="05000000000000000000" pitchFamily="2" charset="2"/>
              <a:buChar char="ü"/>
            </a:pPr>
            <a:r>
              <a:rPr lang="en-US" b="0" dirty="0" smtClean="0">
                <a:latin typeface="Bodoni MT" panose="02070603080606020203" pitchFamily="18" charset="0"/>
              </a:rPr>
              <a:t>Getting Dirty - </a:t>
            </a:r>
            <a:br>
              <a:rPr lang="en-US" b="0" dirty="0" smtClean="0">
                <a:latin typeface="Bodoni MT" panose="02070603080606020203" pitchFamily="18" charset="0"/>
              </a:rPr>
            </a:br>
            <a:r>
              <a:rPr lang="en-US" b="0" dirty="0" smtClean="0">
                <a:latin typeface="Bodoni MT" panose="02070603080606020203" pitchFamily="18" charset="0"/>
              </a:rPr>
              <a:t>          A Dumpster Crawl</a:t>
            </a:r>
          </a:p>
          <a:p>
            <a:endParaRPr lang="en-US" dirty="0" smtClean="0"/>
          </a:p>
        </p:txBody>
      </p:sp>
      <p:sp>
        <p:nvSpPr>
          <p:cNvPr id="4" name="Slide Number Placeholder 3"/>
          <p:cNvSpPr>
            <a:spLocks noGrp="1"/>
          </p:cNvSpPr>
          <p:nvPr>
            <p:ph type="sldNum" sz="quarter" idx="10"/>
          </p:nvPr>
        </p:nvSpPr>
        <p:spPr/>
        <p:txBody>
          <a:bodyPr/>
          <a:lstStyle/>
          <a:p>
            <a:fld id="{F4D6751B-709A-468B-A6FD-7ED065CD2632}" type="slidenum">
              <a:rPr lang="en-US" smtClean="0"/>
              <a:t>17</a:t>
            </a:fld>
            <a:endParaRPr lang="en-US" dirty="0"/>
          </a:p>
        </p:txBody>
      </p:sp>
    </p:spTree>
    <p:extLst>
      <p:ext uri="{BB962C8B-B14F-4D97-AF65-F5344CB8AC3E}">
        <p14:creationId xmlns:p14="http://schemas.microsoft.com/office/powerpoint/2010/main" val="38205895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Pictures Form Green Faith file of  water activities</a:t>
            </a:r>
          </a:p>
          <a:p>
            <a:r>
              <a:rPr lang="en-US" dirty="0" smtClean="0"/>
              <a:t>When playing outside use a container instead of a hose </a:t>
            </a:r>
            <a:r>
              <a:rPr lang="en-US" smtClean="0"/>
              <a:t>to wash</a:t>
            </a:r>
            <a:endParaRPr lang="en-US" dirty="0" smtClean="0"/>
          </a:p>
          <a:p>
            <a:r>
              <a:rPr lang="en-US" dirty="0" smtClean="0"/>
              <a:t>Picking up trash from a wet land and river</a:t>
            </a:r>
            <a:endParaRPr lang="en-US" dirty="0"/>
          </a:p>
        </p:txBody>
      </p:sp>
      <p:sp>
        <p:nvSpPr>
          <p:cNvPr id="4" name="Slide Number Placeholder 3"/>
          <p:cNvSpPr>
            <a:spLocks noGrp="1"/>
          </p:cNvSpPr>
          <p:nvPr>
            <p:ph type="sldNum" sz="quarter" idx="10"/>
          </p:nvPr>
        </p:nvSpPr>
        <p:spPr/>
        <p:txBody>
          <a:bodyPr/>
          <a:lstStyle/>
          <a:p>
            <a:fld id="{F4D6751B-709A-468B-A6FD-7ED065CD2632}" type="slidenum">
              <a:rPr lang="en-US" smtClean="0"/>
              <a:t>18</a:t>
            </a:fld>
            <a:endParaRPr lang="en-US" dirty="0"/>
          </a:p>
        </p:txBody>
      </p:sp>
    </p:spTree>
    <p:extLst>
      <p:ext uri="{BB962C8B-B14F-4D97-AF65-F5344CB8AC3E}">
        <p14:creationId xmlns:p14="http://schemas.microsoft.com/office/powerpoint/2010/main" val="4464122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 indent="0">
              <a:buNone/>
            </a:pPr>
            <a:endParaRPr lang="en-US" dirty="0" smtClean="0">
              <a:latin typeface="Bodoni MT" panose="02070603080606020203" pitchFamily="18" charset="0"/>
            </a:endParaRPr>
          </a:p>
          <a:p>
            <a:r>
              <a:rPr lang="en-US" sz="1600" dirty="0" smtClean="0">
                <a:latin typeface="Bodoni MT" panose="02070603080606020203" pitchFamily="18" charset="0"/>
              </a:rPr>
              <a:t>Don’t keep it a secret!</a:t>
            </a:r>
          </a:p>
          <a:p>
            <a:pPr marL="45720" indent="0">
              <a:buNone/>
            </a:pPr>
            <a:r>
              <a:rPr lang="en-US" sz="1200" b="0" dirty="0" smtClean="0"/>
              <a:t> 1. </a:t>
            </a:r>
            <a:r>
              <a:rPr lang="en-US" sz="1200" dirty="0" smtClean="0"/>
              <a:t>Temple Bulletin &amp; e-mail:  Announce the program plan, give updates, issue a Broadside before program starts, and  Report the results.</a:t>
            </a:r>
            <a:br>
              <a:rPr lang="en-US" sz="1200" dirty="0" smtClean="0"/>
            </a:br>
            <a:r>
              <a:rPr lang="en-US" sz="1200" dirty="0" smtClean="0"/>
              <a:t>     2. Local; News papers, websites,  Jewish Federation News, Religious Organizations: Report the results</a:t>
            </a:r>
            <a:br>
              <a:rPr lang="en-US" sz="1200" dirty="0" smtClean="0"/>
            </a:br>
            <a:r>
              <a:rPr lang="en-US" sz="1200" dirty="0" smtClean="0"/>
              <a:t>     3.  Use electronic media, Post videos on YouTube</a:t>
            </a:r>
            <a:br>
              <a:rPr lang="en-US" sz="1200" dirty="0" smtClean="0"/>
            </a:br>
            <a:r>
              <a:rPr lang="en-US" sz="1200" dirty="0" smtClean="0"/>
              <a:t>     4.  FJMC Regional and National publications : Report the results</a:t>
            </a:r>
          </a:p>
          <a:p>
            <a:pPr marL="45720" indent="0">
              <a:buNone/>
            </a:pPr>
            <a:endParaRPr lang="en-US" sz="1200" i="1" dirty="0" smtClean="0">
              <a:latin typeface="Bodoni MT" panose="02070603080606020203" pitchFamily="18" charset="0"/>
            </a:endParaRPr>
          </a:p>
          <a:p>
            <a:pPr marL="45720" indent="0">
              <a:buNone/>
            </a:pPr>
            <a:r>
              <a:rPr lang="en-US" sz="1200" i="1" dirty="0" smtClean="0">
                <a:latin typeface="Bodoni MT" panose="02070603080606020203" pitchFamily="18" charset="0"/>
              </a:rPr>
              <a:t>Temple Torat</a:t>
            </a:r>
            <a:r>
              <a:rPr lang="en-US" sz="1200" i="1" baseline="0" dirty="0" smtClean="0">
                <a:latin typeface="Bodoni MT" panose="02070603080606020203" pitchFamily="18" charset="0"/>
              </a:rPr>
              <a:t> Emet posted many things</a:t>
            </a:r>
          </a:p>
          <a:p>
            <a:pPr marL="45720" indent="0">
              <a:buNone/>
            </a:pPr>
            <a:endParaRPr lang="en-US" sz="1200" i="1" baseline="0" dirty="0" smtClean="0">
              <a:latin typeface="Bodoni MT" panose="02070603080606020203" pitchFamily="18" charset="0"/>
            </a:endParaRPr>
          </a:p>
          <a:p>
            <a:pPr lvl="1"/>
            <a:r>
              <a:rPr lang="en-US" dirty="0" smtClean="0">
                <a:latin typeface="Bodoni MT" panose="02070603080606020203" pitchFamily="18" charset="0"/>
              </a:rPr>
              <a:t>Article in Sun Sentinel</a:t>
            </a:r>
          </a:p>
          <a:p>
            <a:pPr lvl="2"/>
            <a:r>
              <a:rPr lang="en-US" u="sng" dirty="0" smtClean="0">
                <a:solidFill>
                  <a:schemeClr val="bg2">
                    <a:lumMod val="50000"/>
                  </a:schemeClr>
                </a:solidFill>
                <a:hlinkClick r:id="rId3"/>
              </a:rPr>
              <a:t>http://articles.sun-sentinel.com/2014-02-03/florida-jewish-journal/fl-jjpn-green-0205-20140203</a:t>
            </a:r>
            <a:r>
              <a:rPr lang="en-US" dirty="0" smtClean="0">
                <a:solidFill>
                  <a:schemeClr val="bg2">
                    <a:lumMod val="50000"/>
                  </a:schemeClr>
                </a:solidFill>
                <a:hlinkClick r:id="rId3"/>
              </a:rPr>
              <a:t> </a:t>
            </a:r>
            <a:endParaRPr lang="en-US" dirty="0" smtClean="0">
              <a:solidFill>
                <a:schemeClr val="bg2">
                  <a:lumMod val="50000"/>
                </a:schemeClr>
              </a:solidFill>
            </a:endParaRPr>
          </a:p>
          <a:p>
            <a:pPr lvl="1"/>
            <a:r>
              <a:rPr lang="en-US" dirty="0" smtClean="0">
                <a:latin typeface="Bodoni MT" panose="02070603080606020203" pitchFamily="18" charset="0"/>
              </a:rPr>
              <a:t>YouTube Videos</a:t>
            </a:r>
          </a:p>
          <a:p>
            <a:pPr lvl="2"/>
            <a:r>
              <a:rPr lang="en-US" sz="2000" b="1" u="sng" dirty="0" smtClean="0">
                <a:solidFill>
                  <a:schemeClr val="bg2">
                    <a:lumMod val="50000"/>
                  </a:schemeClr>
                </a:solidFill>
                <a:hlinkClick r:id="rId4"/>
              </a:rPr>
              <a:t>https://www.youtube.com/watch?v=ZTOmScEFC4o&amp;list=UU4wiht0uuar1-DRXbKtPYPQ</a:t>
            </a:r>
            <a:endParaRPr lang="en-US" sz="2000" b="1" dirty="0" smtClean="0">
              <a:solidFill>
                <a:schemeClr val="bg2">
                  <a:lumMod val="50000"/>
                </a:schemeClr>
              </a:solidFill>
            </a:endParaRPr>
          </a:p>
          <a:p>
            <a:pPr lvl="2"/>
            <a:r>
              <a:rPr lang="en-US" dirty="0" smtClean="0"/>
              <a:t> </a:t>
            </a:r>
            <a:r>
              <a:rPr lang="en-US" u="sng" dirty="0" smtClean="0">
                <a:hlinkClick r:id="rId5"/>
              </a:rPr>
              <a:t>https://www.youtube.com/watch?v=tWq6XLz9LSI&amp;list=UU4wiht0uuar1-DRXbKtPYPQ</a:t>
            </a:r>
            <a:endParaRPr lang="en-US" dirty="0" smtClean="0"/>
          </a:p>
          <a:p>
            <a:pPr lvl="2"/>
            <a:r>
              <a:rPr lang="en-US" dirty="0" smtClean="0"/>
              <a:t> </a:t>
            </a:r>
            <a:r>
              <a:rPr lang="en-US" u="sng" dirty="0" smtClean="0">
                <a:hlinkClick r:id="rId6"/>
              </a:rPr>
              <a:t>https://www.youtube.com/watch?v=6WncEngTTCo&amp;list=UU4wiht0uuar1-DRXbKtPYPQ</a:t>
            </a:r>
            <a:endParaRPr lang="en-US" dirty="0" smtClean="0">
              <a:latin typeface="Bodoni MT" panose="02070603080606020203" pitchFamily="18" charset="0"/>
            </a:endParaRPr>
          </a:p>
          <a:p>
            <a:pPr marL="45720" indent="0">
              <a:buNone/>
            </a:pPr>
            <a:endParaRPr lang="en-US" sz="1200" i="1" baseline="0" dirty="0" smtClean="0">
              <a:latin typeface="Bodoni MT" panose="02070603080606020203" pitchFamily="18" charset="0"/>
            </a:endParaRPr>
          </a:p>
          <a:p>
            <a:pPr marL="45720" indent="0">
              <a:buNone/>
            </a:pPr>
            <a:endParaRPr lang="en-US" sz="1200" i="1" dirty="0" smtClean="0">
              <a:latin typeface="Bodoni MT" panose="02070603080606020203" pitchFamily="18" charset="0"/>
            </a:endParaRPr>
          </a:p>
          <a:p>
            <a:pPr marL="45720" indent="0">
              <a:buNone/>
            </a:pPr>
            <a:endParaRPr lang="en-US" dirty="0" smtClean="0">
              <a:latin typeface="Bodoni MT" panose="02070603080606020203" pitchFamily="18" charset="0"/>
            </a:endParaRPr>
          </a:p>
          <a:p>
            <a:endParaRPr lang="en-US" dirty="0"/>
          </a:p>
        </p:txBody>
      </p:sp>
      <p:sp>
        <p:nvSpPr>
          <p:cNvPr id="4" name="Slide Number Placeholder 3"/>
          <p:cNvSpPr>
            <a:spLocks noGrp="1"/>
          </p:cNvSpPr>
          <p:nvPr>
            <p:ph type="sldNum" sz="quarter" idx="10"/>
          </p:nvPr>
        </p:nvSpPr>
        <p:spPr/>
        <p:txBody>
          <a:bodyPr/>
          <a:lstStyle/>
          <a:p>
            <a:fld id="{F4D6751B-709A-468B-A6FD-7ED065CD2632}" type="slidenum">
              <a:rPr lang="en-US" smtClean="0"/>
              <a:t>19</a:t>
            </a:fld>
            <a:endParaRPr lang="en-US" dirty="0"/>
          </a:p>
        </p:txBody>
      </p:sp>
    </p:spTree>
    <p:extLst>
      <p:ext uri="{BB962C8B-B14F-4D97-AF65-F5344CB8AC3E}">
        <p14:creationId xmlns:p14="http://schemas.microsoft.com/office/powerpoint/2010/main" val="23207656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D6751B-709A-468B-A6FD-7ED065CD2632}" type="slidenum">
              <a:rPr lang="en-US" smtClean="0"/>
              <a:t>20</a:t>
            </a:fld>
            <a:endParaRPr lang="en-US" dirty="0"/>
          </a:p>
        </p:txBody>
      </p:sp>
    </p:spTree>
    <p:extLst>
      <p:ext uri="{BB962C8B-B14F-4D97-AF65-F5344CB8AC3E}">
        <p14:creationId xmlns:p14="http://schemas.microsoft.com/office/powerpoint/2010/main" val="15342278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t>National Environmental</a:t>
            </a:r>
            <a:r>
              <a:rPr lang="en-US" sz="1400" baseline="0" dirty="0" smtClean="0"/>
              <a:t> Merit Badge for faith based communities</a:t>
            </a:r>
          </a:p>
          <a:p>
            <a:r>
              <a:rPr lang="en-US" sz="1400" baseline="0" dirty="0" smtClean="0"/>
              <a:t>Allows congregations to easily adopt sustainability practices</a:t>
            </a:r>
          </a:p>
          <a:p>
            <a:r>
              <a:rPr lang="en-US" sz="1400" baseline="0" dirty="0" smtClean="0"/>
              <a:t>Can be earned within a month, with effective MEASURABLE results</a:t>
            </a:r>
          </a:p>
          <a:p>
            <a:r>
              <a:rPr lang="en-US" sz="1400" baseline="0" dirty="0" smtClean="0"/>
              <a:t>Is a Ready To Go project, with guidelines, handouts, support – everything you need</a:t>
            </a:r>
          </a:p>
          <a:p>
            <a:r>
              <a:rPr lang="en-US" sz="1600" baseline="0" dirty="0" smtClean="0"/>
              <a:t>IT ALLOWS YOU TO MAKE A </a:t>
            </a:r>
            <a:r>
              <a:rPr lang="en-US" sz="1600" baseline="0" dirty="0" err="1" smtClean="0"/>
              <a:t>DIFFEREnce</a:t>
            </a:r>
            <a:endParaRPr lang="en-US" sz="1400" dirty="0"/>
          </a:p>
        </p:txBody>
      </p:sp>
      <p:sp>
        <p:nvSpPr>
          <p:cNvPr id="4" name="Slide Number Placeholder 3"/>
          <p:cNvSpPr>
            <a:spLocks noGrp="1"/>
          </p:cNvSpPr>
          <p:nvPr>
            <p:ph type="sldNum" sz="quarter" idx="10"/>
          </p:nvPr>
        </p:nvSpPr>
        <p:spPr/>
        <p:txBody>
          <a:bodyPr/>
          <a:lstStyle/>
          <a:p>
            <a:fld id="{F4D6751B-709A-468B-A6FD-7ED065CD2632}" type="slidenum">
              <a:rPr lang="en-US" smtClean="0"/>
              <a:t>2</a:t>
            </a:fld>
            <a:endParaRPr lang="en-US" dirty="0"/>
          </a:p>
        </p:txBody>
      </p:sp>
    </p:spTree>
    <p:extLst>
      <p:ext uri="{BB962C8B-B14F-4D97-AF65-F5344CB8AC3E}">
        <p14:creationId xmlns:p14="http://schemas.microsoft.com/office/powerpoint/2010/main" val="20642693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D6751B-709A-468B-A6FD-7ED065CD2632}" type="slidenum">
              <a:rPr lang="en-US" smtClean="0"/>
              <a:t>21</a:t>
            </a:fld>
            <a:endParaRPr lang="en-US" dirty="0"/>
          </a:p>
        </p:txBody>
      </p:sp>
    </p:spTree>
    <p:extLst>
      <p:ext uri="{BB962C8B-B14F-4D97-AF65-F5344CB8AC3E}">
        <p14:creationId xmlns:p14="http://schemas.microsoft.com/office/powerpoint/2010/main" val="8919048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a:t>
            </a:r>
            <a:r>
              <a:rPr lang="en-US" baseline="0" dirty="0" smtClean="0"/>
              <a:t> to the site and apply</a:t>
            </a:r>
          </a:p>
          <a:p>
            <a:r>
              <a:rPr lang="en-US" baseline="0" dirty="0" smtClean="0"/>
              <a:t>It only costs 50 dollars</a:t>
            </a:r>
          </a:p>
          <a:p>
            <a:endParaRPr lang="en-US" baseline="0" dirty="0" smtClean="0"/>
          </a:p>
          <a:p>
            <a:r>
              <a:rPr lang="en-US" baseline="0" dirty="0" smtClean="0"/>
              <a:t>The only thing left to do it to ……</a:t>
            </a:r>
            <a:endParaRPr lang="en-US" dirty="0"/>
          </a:p>
        </p:txBody>
      </p:sp>
      <p:sp>
        <p:nvSpPr>
          <p:cNvPr id="4" name="Slide Number Placeholder 3"/>
          <p:cNvSpPr>
            <a:spLocks noGrp="1"/>
          </p:cNvSpPr>
          <p:nvPr>
            <p:ph type="sldNum" sz="quarter" idx="10"/>
          </p:nvPr>
        </p:nvSpPr>
        <p:spPr/>
        <p:txBody>
          <a:bodyPr/>
          <a:lstStyle/>
          <a:p>
            <a:fld id="{F4D6751B-709A-468B-A6FD-7ED065CD2632}" type="slidenum">
              <a:rPr lang="en-US" smtClean="0"/>
              <a:t>22</a:t>
            </a:fld>
            <a:endParaRPr lang="en-US" dirty="0"/>
          </a:p>
        </p:txBody>
      </p:sp>
    </p:spTree>
    <p:extLst>
      <p:ext uri="{BB962C8B-B14F-4D97-AF65-F5344CB8AC3E}">
        <p14:creationId xmlns:p14="http://schemas.microsoft.com/office/powerpoint/2010/main" val="2758724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Make it so</a:t>
            </a:r>
            <a:endParaRPr lang="en-US" dirty="0"/>
          </a:p>
        </p:txBody>
      </p:sp>
      <p:sp>
        <p:nvSpPr>
          <p:cNvPr id="4" name="Slide Number Placeholder 3"/>
          <p:cNvSpPr>
            <a:spLocks noGrp="1"/>
          </p:cNvSpPr>
          <p:nvPr>
            <p:ph type="sldNum" sz="quarter" idx="10"/>
          </p:nvPr>
        </p:nvSpPr>
        <p:spPr/>
        <p:txBody>
          <a:bodyPr/>
          <a:lstStyle/>
          <a:p>
            <a:fld id="{F4D6751B-709A-468B-A6FD-7ED065CD2632}" type="slidenum">
              <a:rPr lang="en-US" smtClean="0"/>
              <a:t>23</a:t>
            </a:fld>
            <a:endParaRPr lang="en-US" dirty="0"/>
          </a:p>
        </p:txBody>
      </p:sp>
    </p:spTree>
    <p:extLst>
      <p:ext uri="{BB962C8B-B14F-4D97-AF65-F5344CB8AC3E}">
        <p14:creationId xmlns:p14="http://schemas.microsoft.com/office/powerpoint/2010/main" val="2769947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4D6751B-709A-468B-A6FD-7ED065CD2632}" type="slidenum">
              <a:rPr lang="en-US" smtClean="0"/>
              <a:t>24</a:t>
            </a:fld>
            <a:endParaRPr lang="en-US" dirty="0"/>
          </a:p>
        </p:txBody>
      </p:sp>
    </p:spTree>
    <p:extLst>
      <p:ext uri="{BB962C8B-B14F-4D97-AF65-F5344CB8AC3E}">
        <p14:creationId xmlns:p14="http://schemas.microsoft.com/office/powerpoint/2010/main" val="17092161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National Environmental</a:t>
            </a:r>
            <a:r>
              <a:rPr lang="en-US" baseline="0" dirty="0" smtClean="0"/>
              <a:t> Merit Badge fro faith based communities</a:t>
            </a:r>
          </a:p>
          <a:p>
            <a:r>
              <a:rPr lang="en-US" baseline="0" dirty="0" smtClean="0"/>
              <a:t>Allows congregations to easily adopt sustainability practices</a:t>
            </a:r>
          </a:p>
          <a:p>
            <a:r>
              <a:rPr lang="en-US" baseline="0" dirty="0" smtClean="0"/>
              <a:t>Can be earned within a month, with effective MEASURABLE results</a:t>
            </a:r>
          </a:p>
          <a:p>
            <a:r>
              <a:rPr lang="en-US" baseline="0" dirty="0" smtClean="0"/>
              <a:t>Is a Ready To Go project, with guidelines, handouts, support – everything you need</a:t>
            </a:r>
          </a:p>
          <a:p>
            <a:r>
              <a:rPr lang="en-US" sz="1400" baseline="0" dirty="0" smtClean="0"/>
              <a:t>IT ALLOWS YOU TO MAKE A DIFFERENCE	</a:t>
            </a:r>
            <a:endParaRPr lang="en-US" sz="1400" dirty="0"/>
          </a:p>
        </p:txBody>
      </p:sp>
      <p:sp>
        <p:nvSpPr>
          <p:cNvPr id="4" name="Slide Number Placeholder 3"/>
          <p:cNvSpPr>
            <a:spLocks noGrp="1"/>
          </p:cNvSpPr>
          <p:nvPr>
            <p:ph type="sldNum" sz="quarter" idx="10"/>
          </p:nvPr>
        </p:nvSpPr>
        <p:spPr/>
        <p:txBody>
          <a:bodyPr/>
          <a:lstStyle/>
          <a:p>
            <a:fld id="{F4D6751B-709A-468B-A6FD-7ED065CD2632}" type="slidenum">
              <a:rPr lang="en-US" smtClean="0"/>
              <a:t>3</a:t>
            </a:fld>
            <a:endParaRPr lang="en-US" dirty="0"/>
          </a:p>
        </p:txBody>
      </p:sp>
    </p:spTree>
    <p:extLst>
      <p:ext uri="{BB962C8B-B14F-4D97-AF65-F5344CB8AC3E}">
        <p14:creationId xmlns:p14="http://schemas.microsoft.com/office/powerpoint/2010/main" val="33427815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F4D6751B-709A-468B-A6FD-7ED065CD2632}" type="slidenum">
              <a:rPr lang="en-US" smtClean="0"/>
              <a:t>5</a:t>
            </a:fld>
            <a:endParaRPr lang="en-US" dirty="0"/>
          </a:p>
        </p:txBody>
      </p:sp>
    </p:spTree>
    <p:extLst>
      <p:ext uri="{BB962C8B-B14F-4D97-AF65-F5344CB8AC3E}">
        <p14:creationId xmlns:p14="http://schemas.microsoft.com/office/powerpoint/2010/main" val="39021170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latin typeface="+mn-lt"/>
              </a:rPr>
              <a:t>Most</a:t>
            </a:r>
            <a:r>
              <a:rPr lang="en-US" sz="1200" baseline="0" dirty="0" smtClean="0">
                <a:latin typeface="+mn-lt"/>
              </a:rPr>
              <a:t> synagogues today are woefully behind the times in being energy efficient and Conserving Water</a:t>
            </a:r>
          </a:p>
          <a:p>
            <a:r>
              <a:rPr lang="en-US" sz="1200" baseline="0" dirty="0" smtClean="0">
                <a:latin typeface="+mn-lt"/>
              </a:rPr>
              <a:t>The buildings are older and much of the infrastructure has never been remodeled or updated</a:t>
            </a:r>
            <a:endParaRPr lang="en-US" sz="2600" dirty="0" smtClean="0">
              <a:latin typeface="Bodoni MT" panose="02070603080606020203" pitchFamily="18" charset="0"/>
            </a:endParaRP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Be part of the movement – FJMC, USCJ, WLCJ, RA</a:t>
            </a:r>
          </a:p>
          <a:p>
            <a:r>
              <a:rPr lang="en-US" dirty="0" smtClean="0"/>
              <a:t>Synagogues of all denominations are working with </a:t>
            </a:r>
            <a:r>
              <a:rPr lang="en-US" dirty="0" err="1" smtClean="0"/>
              <a:t>GreenFaith</a:t>
            </a:r>
            <a:endParaRPr lang="en-US" dirty="0" smtClean="0"/>
          </a:p>
          <a:p>
            <a:r>
              <a:rPr lang="en-US" dirty="0" smtClean="0"/>
              <a:t>Religious institutions of all faiths are participating</a:t>
            </a:r>
          </a:p>
          <a:p>
            <a:endParaRPr lang="en-US" dirty="0" smtClean="0"/>
          </a:p>
          <a:p>
            <a:r>
              <a:rPr lang="en-US" dirty="0" smtClean="0"/>
              <a:t>Oh, and you do get a parchment and an electronic</a:t>
            </a:r>
            <a:r>
              <a:rPr lang="en-US" baseline="0" dirty="0" smtClean="0"/>
              <a:t> shield to put on your website.</a:t>
            </a:r>
            <a:endParaRPr lang="en-US" dirty="0"/>
          </a:p>
        </p:txBody>
      </p:sp>
      <p:sp>
        <p:nvSpPr>
          <p:cNvPr id="4" name="Slide Number Placeholder 3"/>
          <p:cNvSpPr>
            <a:spLocks noGrp="1"/>
          </p:cNvSpPr>
          <p:nvPr>
            <p:ph type="sldNum" sz="quarter" idx="10"/>
          </p:nvPr>
        </p:nvSpPr>
        <p:spPr/>
        <p:txBody>
          <a:bodyPr/>
          <a:lstStyle/>
          <a:p>
            <a:fld id="{F4D6751B-709A-468B-A6FD-7ED065CD2632}" type="slidenum">
              <a:rPr lang="en-US" smtClean="0"/>
              <a:t>6</a:t>
            </a:fld>
            <a:endParaRPr lang="en-US" dirty="0"/>
          </a:p>
        </p:txBody>
      </p:sp>
    </p:spTree>
    <p:extLst>
      <p:ext uri="{BB962C8B-B14F-4D97-AF65-F5344CB8AC3E}">
        <p14:creationId xmlns:p14="http://schemas.microsoft.com/office/powerpoint/2010/main" val="32599872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Did you know that you can save money with the exit signs?</a:t>
            </a:r>
          </a:p>
          <a:p>
            <a:r>
              <a:rPr lang="en-US" b="1" dirty="0" smtClean="0"/>
              <a:t>Do you know how to spot</a:t>
            </a:r>
            <a:r>
              <a:rPr lang="en-US" b="1" baseline="0" dirty="0" smtClean="0"/>
              <a:t> air leaks by looking at dust lines or using a candle?</a:t>
            </a:r>
          </a:p>
          <a:p>
            <a:r>
              <a:rPr lang="en-US" b="1" baseline="0" dirty="0" smtClean="0"/>
              <a:t>Did you know that you hot water heater is working 24 hours a day, and does not need to</a:t>
            </a:r>
          </a:p>
          <a:p>
            <a:r>
              <a:rPr lang="en-US" b="1" baseline="0" dirty="0" smtClean="0"/>
              <a:t>The fluorescent bulbs you use may no longer be manufactured</a:t>
            </a:r>
          </a:p>
          <a:p>
            <a:endParaRPr lang="en-US" b="1" baseline="0" dirty="0" smtClean="0"/>
          </a:p>
          <a:p>
            <a:r>
              <a:rPr lang="en-US" sz="1200" b="1" i="0" kern="1200" dirty="0" smtClean="0">
                <a:solidFill>
                  <a:schemeClr val="tx1"/>
                </a:solidFill>
                <a:effectLst/>
                <a:latin typeface="+mn-lt"/>
                <a:ea typeface="+mn-ea"/>
                <a:cs typeface="+mn-cs"/>
              </a:rPr>
              <a:t>Why do the </a:t>
            </a:r>
            <a:r>
              <a:rPr lang="en-US" sz="1200" b="1" i="0" u="sng" kern="1200" dirty="0" smtClean="0">
                <a:solidFill>
                  <a:schemeClr val="tx1"/>
                </a:solidFill>
                <a:effectLst/>
                <a:latin typeface="+mn-lt"/>
                <a:ea typeface="+mn-ea"/>
                <a:cs typeface="+mn-cs"/>
              </a:rPr>
              <a:t>Energy</a:t>
            </a:r>
            <a:r>
              <a:rPr lang="en-US" sz="1200" b="1" i="0" kern="1200" baseline="0" dirty="0" smtClean="0">
                <a:solidFill>
                  <a:schemeClr val="tx1"/>
                </a:solidFill>
                <a:effectLst/>
                <a:latin typeface="+mn-lt"/>
                <a:ea typeface="+mn-ea"/>
                <a:cs typeface="+mn-cs"/>
              </a:rPr>
              <a:t> Shield Program??  Do it b</a:t>
            </a:r>
            <a:r>
              <a:rPr lang="en-US" sz="1200" b="1" i="0" kern="1200" dirty="0" smtClean="0">
                <a:solidFill>
                  <a:schemeClr val="tx1"/>
                </a:solidFill>
                <a:effectLst/>
                <a:latin typeface="+mn-lt"/>
                <a:ea typeface="+mn-ea"/>
                <a:cs typeface="+mn-cs"/>
              </a:rPr>
              <a:t>ecause Institutions frequently reduce their energy use and carbon footprint by 20% or more.</a:t>
            </a:r>
          </a:p>
          <a:p>
            <a:r>
              <a:rPr lang="en-US" sz="1200" b="1" i="0" kern="1200" dirty="0" smtClean="0">
                <a:solidFill>
                  <a:schemeClr val="tx1"/>
                </a:solidFill>
                <a:effectLst/>
                <a:latin typeface="+mn-lt"/>
                <a:ea typeface="+mn-ea"/>
                <a:cs typeface="+mn-cs"/>
              </a:rPr>
              <a:t> Households can do the same.</a:t>
            </a:r>
            <a:endParaRPr lang="en-US" b="1" dirty="0"/>
          </a:p>
        </p:txBody>
      </p:sp>
      <p:sp>
        <p:nvSpPr>
          <p:cNvPr id="4" name="Slide Number Placeholder 3"/>
          <p:cNvSpPr>
            <a:spLocks noGrp="1"/>
          </p:cNvSpPr>
          <p:nvPr>
            <p:ph type="sldNum" sz="quarter" idx="10"/>
          </p:nvPr>
        </p:nvSpPr>
        <p:spPr/>
        <p:txBody>
          <a:bodyPr/>
          <a:lstStyle/>
          <a:p>
            <a:fld id="{F4D6751B-709A-468B-A6FD-7ED065CD2632}" type="slidenum">
              <a:rPr lang="en-US" smtClean="0"/>
              <a:t>7</a:t>
            </a:fld>
            <a:endParaRPr lang="en-US" dirty="0"/>
          </a:p>
        </p:txBody>
      </p:sp>
    </p:spTree>
    <p:extLst>
      <p:ext uri="{BB962C8B-B14F-4D97-AF65-F5344CB8AC3E}">
        <p14:creationId xmlns:p14="http://schemas.microsoft.com/office/powerpoint/2010/main" val="14031309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F4D6751B-709A-468B-A6FD-7ED065CD2632}" type="slidenum">
              <a:rPr lang="en-US" smtClean="0"/>
              <a:t>8</a:t>
            </a:fld>
            <a:endParaRPr lang="en-US" dirty="0"/>
          </a:p>
        </p:txBody>
      </p:sp>
    </p:spTree>
    <p:extLst>
      <p:ext uri="{BB962C8B-B14F-4D97-AF65-F5344CB8AC3E}">
        <p14:creationId xmlns:p14="http://schemas.microsoft.com/office/powerpoint/2010/main" val="6998234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order to get the Shield</a:t>
            </a:r>
            <a:r>
              <a:rPr lang="en-US" baseline="0" dirty="0" smtClean="0"/>
              <a:t> there are a few qualifications or steps that you need to do</a:t>
            </a:r>
          </a:p>
          <a:p>
            <a:r>
              <a:rPr lang="en-US" baseline="0" dirty="0" smtClean="0"/>
              <a:t>You need to create you team – just a few people maybe 2- 4 people</a:t>
            </a:r>
          </a:p>
          <a:p>
            <a:r>
              <a:rPr lang="en-US" baseline="0" dirty="0" smtClean="0"/>
              <a:t>Build and execute an action plan – There are 13 best  Energy or 7 best Water practices laid out for you.  Some you need to do and others are optional</a:t>
            </a:r>
          </a:p>
          <a:p>
            <a:r>
              <a:rPr lang="en-US" baseline="0" dirty="0" smtClean="0"/>
              <a:t>Hold an energy/ water weekend or weekends.  This includes</a:t>
            </a:r>
          </a:p>
          <a:p>
            <a:r>
              <a:rPr lang="en-US" baseline="0" dirty="0" smtClean="0"/>
              <a:t> - a worship service</a:t>
            </a:r>
          </a:p>
          <a:p>
            <a:r>
              <a:rPr lang="en-US" baseline="0" dirty="0" smtClean="0"/>
              <a:t>- Educational classes and activities for people of different ages</a:t>
            </a:r>
          </a:p>
          <a:p>
            <a:r>
              <a:rPr lang="en-US" baseline="0" dirty="0" smtClean="0"/>
              <a:t>   Young Children, teens , and adults</a:t>
            </a:r>
          </a:p>
          <a:p>
            <a:r>
              <a:rPr lang="en-US" baseline="0" dirty="0" smtClean="0"/>
              <a:t>- Have the individual households take the Energy/Water Pledge</a:t>
            </a:r>
          </a:p>
          <a:p>
            <a:endParaRPr lang="en-US" baseline="0" dirty="0" smtClean="0"/>
          </a:p>
          <a:p>
            <a:r>
              <a:rPr lang="en-US" baseline="0" dirty="0" smtClean="0"/>
              <a:t>Your good work should be publicized in the community</a:t>
            </a:r>
          </a:p>
          <a:p>
            <a:r>
              <a:rPr lang="en-US" baseline="0" dirty="0" smtClean="0"/>
              <a:t>And you need to fill out the Shield Application.</a:t>
            </a:r>
          </a:p>
          <a:p>
            <a:endParaRPr lang="en-US" dirty="0"/>
          </a:p>
        </p:txBody>
      </p:sp>
      <p:sp>
        <p:nvSpPr>
          <p:cNvPr id="4" name="Slide Number Placeholder 3"/>
          <p:cNvSpPr>
            <a:spLocks noGrp="1"/>
          </p:cNvSpPr>
          <p:nvPr>
            <p:ph type="sldNum" sz="quarter" idx="10"/>
          </p:nvPr>
        </p:nvSpPr>
        <p:spPr/>
        <p:txBody>
          <a:bodyPr/>
          <a:lstStyle/>
          <a:p>
            <a:fld id="{F4D6751B-709A-468B-A6FD-7ED065CD2632}" type="slidenum">
              <a:rPr lang="en-US" smtClean="0"/>
              <a:t>9</a:t>
            </a:fld>
            <a:endParaRPr lang="en-US" dirty="0"/>
          </a:p>
        </p:txBody>
      </p:sp>
    </p:spTree>
    <p:extLst>
      <p:ext uri="{BB962C8B-B14F-4D97-AF65-F5344CB8AC3E}">
        <p14:creationId xmlns:p14="http://schemas.microsoft.com/office/powerpoint/2010/main" val="15323177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only need a small group</a:t>
            </a:r>
            <a:r>
              <a:rPr lang="en-US" baseline="0" dirty="0" smtClean="0"/>
              <a:t> of people to accomplish this.  </a:t>
            </a:r>
          </a:p>
          <a:p>
            <a:r>
              <a:rPr lang="en-US" baseline="0" dirty="0" smtClean="0"/>
              <a:t>Choose the people from either </a:t>
            </a:r>
            <a:r>
              <a:rPr lang="en-US" sz="2600" dirty="0" smtClean="0">
                <a:latin typeface="Bodoni MT" panose="02070603080606020203" pitchFamily="18" charset="0"/>
              </a:rPr>
              <a:t>your Men’s Club or from different groups across the</a:t>
            </a:r>
            <a:r>
              <a:rPr lang="en-US" sz="2600" baseline="0" dirty="0" smtClean="0">
                <a:latin typeface="Bodoni MT" panose="02070603080606020203" pitchFamily="18" charset="0"/>
              </a:rPr>
              <a:t> temple</a:t>
            </a:r>
          </a:p>
          <a:p>
            <a:r>
              <a:rPr lang="en-US" sz="2600" dirty="0" smtClean="0">
                <a:latin typeface="Bodoni MT" panose="02070603080606020203" pitchFamily="18" charset="0"/>
              </a:rPr>
              <a:t>No Professionals needed</a:t>
            </a:r>
          </a:p>
          <a:p>
            <a:r>
              <a:rPr lang="en-US" sz="2600" dirty="0" smtClean="0">
                <a:latin typeface="Bodoni MT" panose="02070603080606020203" pitchFamily="18" charset="0"/>
              </a:rPr>
              <a:t>Keep</a:t>
            </a:r>
            <a:r>
              <a:rPr lang="en-US" sz="2600" baseline="0" dirty="0" smtClean="0">
                <a:latin typeface="Bodoni MT" panose="02070603080606020203" pitchFamily="18" charset="0"/>
              </a:rPr>
              <a:t> in mind what they will be doing and be sure you have all the skills covered. </a:t>
            </a:r>
            <a:endParaRPr lang="en-US" sz="2600" dirty="0" smtClean="0">
              <a:latin typeface="Bodoni MT" panose="02070603080606020203" pitchFamily="18" charset="0"/>
            </a:endParaRP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Be part of the movement – FJMC, USCJ, WLCJ, RA</a:t>
            </a:r>
          </a:p>
          <a:p>
            <a:endParaRPr lang="en-US" dirty="0"/>
          </a:p>
        </p:txBody>
      </p:sp>
      <p:sp>
        <p:nvSpPr>
          <p:cNvPr id="4" name="Slide Number Placeholder 3"/>
          <p:cNvSpPr>
            <a:spLocks noGrp="1"/>
          </p:cNvSpPr>
          <p:nvPr>
            <p:ph type="sldNum" sz="quarter" idx="10"/>
          </p:nvPr>
        </p:nvSpPr>
        <p:spPr/>
        <p:txBody>
          <a:bodyPr/>
          <a:lstStyle/>
          <a:p>
            <a:fld id="{F4D6751B-709A-468B-A6FD-7ED065CD2632}" type="slidenum">
              <a:rPr lang="en-US" smtClean="0"/>
              <a:t>10</a:t>
            </a:fld>
            <a:endParaRPr lang="en-US" dirty="0"/>
          </a:p>
        </p:txBody>
      </p:sp>
    </p:spTree>
    <p:extLst>
      <p:ext uri="{BB962C8B-B14F-4D97-AF65-F5344CB8AC3E}">
        <p14:creationId xmlns:p14="http://schemas.microsoft.com/office/powerpoint/2010/main" val="93811328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5" name="Straight Connector 14"/>
          <p:cNvCxnSpPr/>
          <p:nvPr userDrawn="1"/>
        </p:nvCxnSpPr>
        <p:spPr>
          <a:xfrm>
            <a:off x="525514" y="508176"/>
            <a:ext cx="6595245" cy="0"/>
          </a:xfrm>
          <a:prstGeom prst="line">
            <a:avLst/>
          </a:prstGeom>
          <a:ln w="38100"/>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userDrawn="1"/>
        </p:nvCxnSpPr>
        <p:spPr>
          <a:xfrm>
            <a:off x="8686800" y="989900"/>
            <a:ext cx="17515" cy="5307549"/>
          </a:xfrm>
          <a:prstGeom prst="line">
            <a:avLst/>
          </a:prstGeom>
          <a:ln w="38100"/>
        </p:spPr>
        <p:style>
          <a:lnRef idx="2">
            <a:schemeClr val="accent1"/>
          </a:lnRef>
          <a:fillRef idx="0">
            <a:schemeClr val="accent1"/>
          </a:fillRef>
          <a:effectRef idx="1">
            <a:schemeClr val="accent1"/>
          </a:effectRef>
          <a:fontRef idx="minor">
            <a:schemeClr val="tx1"/>
          </a:fontRef>
        </p:style>
      </p:cxnSp>
      <p:pic>
        <p:nvPicPr>
          <p:cNvPr id="17" name="Picture 16" descr="fjmc_logo_2012_FINAL-seethrough.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162800" y="228600"/>
            <a:ext cx="1541515" cy="859305"/>
          </a:xfrm>
          <a:prstGeom prst="rect">
            <a:avLst/>
          </a:prstGeom>
        </p:spPr>
      </p:pic>
      <p:cxnSp>
        <p:nvCxnSpPr>
          <p:cNvPr id="18" name="Straight Connector 17"/>
          <p:cNvCxnSpPr/>
          <p:nvPr userDrawn="1"/>
        </p:nvCxnSpPr>
        <p:spPr>
          <a:xfrm>
            <a:off x="543032" y="6279932"/>
            <a:ext cx="8161286" cy="0"/>
          </a:xfrm>
          <a:prstGeom prst="line">
            <a:avLst/>
          </a:prstGeom>
          <a:ln w="38100"/>
        </p:spPr>
        <p:style>
          <a:lnRef idx="2">
            <a:schemeClr val="accent1"/>
          </a:lnRef>
          <a:fillRef idx="0">
            <a:schemeClr val="accent1"/>
          </a:fillRef>
          <a:effectRef idx="1">
            <a:schemeClr val="accent1"/>
          </a:effectRef>
          <a:fontRef idx="minor">
            <a:schemeClr val="tx1"/>
          </a:fontRef>
        </p:style>
      </p:cxnSp>
      <p:sp>
        <p:nvSpPr>
          <p:cNvPr id="19" name="Text Box 3"/>
          <p:cNvSpPr txBox="1">
            <a:spLocks noChangeArrowheads="1" noChangeShapeType="1"/>
          </p:cNvSpPr>
          <p:nvPr userDrawn="1"/>
        </p:nvSpPr>
        <p:spPr bwMode="auto">
          <a:xfrm>
            <a:off x="3906520" y="6270512"/>
            <a:ext cx="133096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CCCCCC">
                      <a:alpha val="74998"/>
                    </a:srgbClr>
                  </a:outerShdw>
                </a:effectLst>
              </a14:hiddenEffects>
            </a:ext>
          </a:extLst>
        </p:spPr>
        <p:txBody>
          <a:bodyPr rot="0" vert="horz" wrap="square" lIns="36195" tIns="36195" rIns="36195" bIns="36195" anchor="t" anchorCtr="0" upright="1">
            <a:noAutofit/>
          </a:bodyPr>
          <a:lstStyle/>
          <a:p>
            <a:pPr marL="0" marR="0" algn="ctr">
              <a:spcBef>
                <a:spcPts val="0"/>
              </a:spcBef>
              <a:spcAft>
                <a:spcPts val="0"/>
              </a:spcAft>
            </a:pPr>
            <a:r>
              <a:rPr lang="en-US" sz="1600" b="1" dirty="0">
                <a:solidFill>
                  <a:srgbClr val="004B8E"/>
                </a:solidFill>
                <a:effectLst/>
                <a:latin typeface="Arial Narrow"/>
                <a:ea typeface="ＭＳ 明朝"/>
                <a:cs typeface="Arial"/>
              </a:rPr>
              <a:t>www.fjmc.org</a:t>
            </a:r>
            <a:endParaRPr lang="en-US" sz="1200" dirty="0">
              <a:effectLst/>
              <a:latin typeface="Times New Roman"/>
              <a:ea typeface="ＭＳ 明朝"/>
            </a:endParaRPr>
          </a:p>
        </p:txBody>
      </p:sp>
      <p:sp>
        <p:nvSpPr>
          <p:cNvPr id="20" name="Text Placeholder 2"/>
          <p:cNvSpPr>
            <a:spLocks noGrp="1"/>
          </p:cNvSpPr>
          <p:nvPr>
            <p:ph idx="1"/>
          </p:nvPr>
        </p:nvSpPr>
        <p:spPr>
          <a:xfrm>
            <a:off x="1326931" y="1266535"/>
            <a:ext cx="6400800" cy="347472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172200" y="6172200"/>
            <a:ext cx="2514600" cy="365125"/>
          </a:xfrm>
          <a:prstGeom prst="rect">
            <a:avLst/>
          </a:prstGeom>
        </p:spPr>
        <p:txBody>
          <a:bodyPr/>
          <a:lstStyle/>
          <a:p>
            <a:fld id="{28E80666-FB37-4B36-9149-507F3B0178E3}" type="datetimeFigureOut">
              <a:rPr lang="en-US" smtClean="0"/>
              <a:pPr/>
              <a:t>12/13/2015</a:t>
            </a:fld>
            <a:endParaRPr lang="en-US" dirty="0"/>
          </a:p>
        </p:txBody>
      </p:sp>
      <p:sp>
        <p:nvSpPr>
          <p:cNvPr id="5" name="Footer Placeholder 4"/>
          <p:cNvSpPr>
            <a:spLocks noGrp="1"/>
          </p:cNvSpPr>
          <p:nvPr>
            <p:ph type="ftr" sz="quarter" idx="11"/>
          </p:nvPr>
        </p:nvSpPr>
        <p:spPr>
          <a:xfrm>
            <a:off x="457199" y="6172200"/>
            <a:ext cx="3352801"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3810000" y="6172200"/>
            <a:ext cx="1828800" cy="365125"/>
          </a:xfrm>
          <a:prstGeom prst="rect">
            <a:avLst/>
          </a:prstGeom>
        </p:spPr>
        <p:txBody>
          <a:bodyPr/>
          <a:lstStyle/>
          <a:p>
            <a:fld id="{D7E63A33-8271-4DD0-9C48-789913D7C115}" type="slidenum">
              <a:rPr lang="en-US" smtClean="0"/>
              <a:pPr/>
              <a:t>‹#›</a:t>
            </a:fld>
            <a:endParaRPr lang="en-US" dirty="0"/>
          </a:p>
        </p:txBody>
      </p:sp>
      <p:sp>
        <p:nvSpPr>
          <p:cNvPr id="8" name="Title 7"/>
          <p:cNvSpPr>
            <a:spLocks noGrp="1"/>
          </p:cNvSpPr>
          <p:nvPr>
            <p:ph type="title"/>
          </p:nvPr>
        </p:nvSpPr>
        <p:spPr>
          <a:xfrm>
            <a:off x="1542075" y="1713405"/>
            <a:ext cx="6512511" cy="1936285"/>
          </a:xfrm>
          <a:prstGeom prst="rect">
            <a:avLst/>
          </a:prstGeom>
        </p:spPr>
        <p:txBody>
          <a:bodyPr/>
          <a:lstStyle>
            <a:lvl1pPr marL="0" indent="0" algn="l">
              <a:buFontTx/>
              <a:buNone/>
              <a:defRPr baseline="0">
                <a:effectLst/>
                <a:latin typeface="Arial Narrow"/>
              </a:defRPr>
            </a:lvl1pPr>
          </a:lstStyle>
          <a:p>
            <a:r>
              <a:rPr lang="en-US" dirty="0"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2033195" y="2172648"/>
            <a:ext cx="5966666" cy="2423346"/>
          </a:xfrm>
          <a:prstGeom prst="rect">
            <a:avLst/>
          </a:prstGeom>
          <a:effectLst/>
        </p:spPr>
        <p:txBody>
          <a:bodyPr anchor="b"/>
          <a:lstStyle>
            <a:lvl1pPr algn="r">
              <a:defRPr sz="46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172200" y="6172200"/>
            <a:ext cx="2514600" cy="365125"/>
          </a:xfrm>
          <a:prstGeom prst="rect">
            <a:avLst/>
          </a:prstGeom>
        </p:spPr>
        <p:txBody>
          <a:bodyPr/>
          <a:lstStyle/>
          <a:p>
            <a:fld id="{28E80666-FB37-4B36-9149-507F3B0178E3}" type="datetimeFigureOut">
              <a:rPr lang="en-US" smtClean="0"/>
              <a:pPr/>
              <a:t>12/13/2015</a:t>
            </a:fld>
            <a:endParaRPr lang="en-US" dirty="0"/>
          </a:p>
        </p:txBody>
      </p:sp>
      <p:sp>
        <p:nvSpPr>
          <p:cNvPr id="5" name="Footer Placeholder 4"/>
          <p:cNvSpPr>
            <a:spLocks noGrp="1"/>
          </p:cNvSpPr>
          <p:nvPr>
            <p:ph type="ftr" sz="quarter" idx="11"/>
          </p:nvPr>
        </p:nvSpPr>
        <p:spPr>
          <a:xfrm>
            <a:off x="457199" y="6172200"/>
            <a:ext cx="3352801"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3810000" y="6172200"/>
            <a:ext cx="1828800" cy="365125"/>
          </a:xfrm>
          <a:prstGeom prst="rect">
            <a:avLst/>
          </a:prstGeom>
        </p:spPr>
        <p:txBody>
          <a:bodyPr/>
          <a:lstStyle/>
          <a:p>
            <a:fld id="{D7E63A33-8271-4DD0-9C48-789913D7C115}"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a:xfrm>
            <a:off x="6172200" y="6172200"/>
            <a:ext cx="2514600" cy="365125"/>
          </a:xfrm>
          <a:prstGeom prst="rect">
            <a:avLst/>
          </a:prstGeom>
        </p:spPr>
        <p:txBody>
          <a:bodyPr/>
          <a:lstStyle/>
          <a:p>
            <a:fld id="{28E80666-FB37-4B36-9149-507F3B0178E3}" type="datetimeFigureOut">
              <a:rPr lang="en-US" smtClean="0"/>
              <a:pPr/>
              <a:t>12/13/2015</a:t>
            </a:fld>
            <a:endParaRPr lang="en-US" dirty="0"/>
          </a:p>
        </p:txBody>
      </p:sp>
      <p:sp>
        <p:nvSpPr>
          <p:cNvPr id="6" name="Footer Placeholder 5"/>
          <p:cNvSpPr>
            <a:spLocks noGrp="1"/>
          </p:cNvSpPr>
          <p:nvPr>
            <p:ph type="ftr" sz="quarter" idx="11"/>
          </p:nvPr>
        </p:nvSpPr>
        <p:spPr>
          <a:xfrm>
            <a:off x="457199" y="6172200"/>
            <a:ext cx="3352801"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3810000" y="6172200"/>
            <a:ext cx="1828800" cy="365125"/>
          </a:xfrm>
          <a:prstGeom prst="rect">
            <a:avLst/>
          </a:prstGeom>
        </p:spPr>
        <p:txBody>
          <a:bodyPr/>
          <a:lstStyle/>
          <a:p>
            <a:fld id="{D7E63A33-8271-4DD0-9C48-789913D7C115}" type="slidenum">
              <a:rPr lang="en-US" smtClean="0"/>
              <a:pPr/>
              <a:t>‹#›</a:t>
            </a:fld>
            <a:endParaRPr lang="en-US" dirty="0"/>
          </a:p>
        </p:txBody>
      </p:sp>
      <p:sp>
        <p:nvSpPr>
          <p:cNvPr id="8" name="Title 7"/>
          <p:cNvSpPr>
            <a:spLocks noGrp="1"/>
          </p:cNvSpPr>
          <p:nvPr>
            <p:ph type="title"/>
          </p:nvPr>
        </p:nvSpPr>
        <p:spPr>
          <a:xfrm>
            <a:off x="1793289" y="4372168"/>
            <a:ext cx="6512511" cy="1143000"/>
          </a:xfrm>
          <a:prstGeom prst="rect">
            <a:avLst/>
          </a:prstGeom>
        </p:spPr>
        <p:txBody>
          <a:bodyPr/>
          <a:lstStyle/>
          <a:p>
            <a:r>
              <a:rPr lang="en-US" smtClean="0"/>
              <a:t>Click to edit Master title style</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n-US" smtClean="0"/>
              <a:t>Click to edit Master text styles</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a:xfrm>
            <a:off x="6172200" y="6172200"/>
            <a:ext cx="2514600" cy="365125"/>
          </a:xfrm>
          <a:prstGeom prst="rect">
            <a:avLst/>
          </a:prstGeom>
        </p:spPr>
        <p:txBody>
          <a:bodyPr/>
          <a:lstStyle/>
          <a:p>
            <a:fld id="{28E80666-FB37-4B36-9149-507F3B0178E3}" type="datetimeFigureOut">
              <a:rPr lang="en-US" smtClean="0"/>
              <a:pPr/>
              <a:t>12/13/2015</a:t>
            </a:fld>
            <a:endParaRPr lang="en-US" dirty="0"/>
          </a:p>
        </p:txBody>
      </p:sp>
      <p:sp>
        <p:nvSpPr>
          <p:cNvPr id="8" name="Footer Placeholder 7"/>
          <p:cNvSpPr>
            <a:spLocks noGrp="1"/>
          </p:cNvSpPr>
          <p:nvPr>
            <p:ph type="ftr" sz="quarter" idx="11"/>
          </p:nvPr>
        </p:nvSpPr>
        <p:spPr>
          <a:xfrm>
            <a:off x="457199" y="6172200"/>
            <a:ext cx="3352801"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3810000" y="6172200"/>
            <a:ext cx="1828800" cy="365125"/>
          </a:xfrm>
          <a:prstGeom prst="rect">
            <a:avLst/>
          </a:prstGeom>
        </p:spPr>
        <p:txBody>
          <a:bodyPr/>
          <a:lstStyle/>
          <a:p>
            <a:fld id="{D7E63A33-8271-4DD0-9C48-789913D7C115}" type="slidenum">
              <a:rPr lang="en-US" smtClean="0"/>
              <a:pPr/>
              <a:t>‹#›</a:t>
            </a:fld>
            <a:endParaRPr lang="en-US" dirty="0"/>
          </a:p>
        </p:txBody>
      </p:sp>
      <p:sp>
        <p:nvSpPr>
          <p:cNvPr id="10" name="Title 9"/>
          <p:cNvSpPr>
            <a:spLocks noGrp="1"/>
          </p:cNvSpPr>
          <p:nvPr>
            <p:ph type="title"/>
          </p:nvPr>
        </p:nvSpPr>
        <p:spPr>
          <a:xfrm>
            <a:off x="1793289" y="4372168"/>
            <a:ext cx="6512511" cy="1143000"/>
          </a:xfrm>
          <a:prstGeom prst="rect">
            <a:avLst/>
          </a:prstGeom>
        </p:spPr>
        <p:txBody>
          <a:body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793289" y="4372168"/>
            <a:ext cx="6512511" cy="1143000"/>
          </a:xfrm>
          <a:prstGeom prst="rect">
            <a:avLst/>
          </a:prstGeom>
        </p:spPr>
        <p:txBody>
          <a:bodyPr/>
          <a:lstStyle/>
          <a:p>
            <a:r>
              <a:rPr lang="en-US" smtClean="0"/>
              <a:t>Click to edit Master title style</a:t>
            </a:r>
            <a:endParaRPr lang="en-US" dirty="0"/>
          </a:p>
        </p:txBody>
      </p:sp>
      <p:sp>
        <p:nvSpPr>
          <p:cNvPr id="3" name="Date Placeholder 2"/>
          <p:cNvSpPr>
            <a:spLocks noGrp="1"/>
          </p:cNvSpPr>
          <p:nvPr>
            <p:ph type="dt" sz="half" idx="10"/>
          </p:nvPr>
        </p:nvSpPr>
        <p:spPr>
          <a:xfrm>
            <a:off x="6172200" y="6172200"/>
            <a:ext cx="2514600" cy="365125"/>
          </a:xfrm>
          <a:prstGeom prst="rect">
            <a:avLst/>
          </a:prstGeom>
        </p:spPr>
        <p:txBody>
          <a:bodyPr/>
          <a:lstStyle/>
          <a:p>
            <a:fld id="{28E80666-FB37-4B36-9149-507F3B0178E3}" type="datetimeFigureOut">
              <a:rPr lang="en-US" smtClean="0"/>
              <a:pPr/>
              <a:t>12/13/2015</a:t>
            </a:fld>
            <a:endParaRPr lang="en-US" dirty="0"/>
          </a:p>
        </p:txBody>
      </p:sp>
      <p:sp>
        <p:nvSpPr>
          <p:cNvPr id="4" name="Footer Placeholder 3"/>
          <p:cNvSpPr>
            <a:spLocks noGrp="1"/>
          </p:cNvSpPr>
          <p:nvPr>
            <p:ph type="ftr" sz="quarter" idx="11"/>
          </p:nvPr>
        </p:nvSpPr>
        <p:spPr>
          <a:xfrm>
            <a:off x="457199" y="6172200"/>
            <a:ext cx="3352801"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3810000" y="6172200"/>
            <a:ext cx="1828800" cy="365125"/>
          </a:xfrm>
          <a:prstGeom prst="rect">
            <a:avLst/>
          </a:prstGeom>
        </p:spPr>
        <p:txBody>
          <a:bodyPr/>
          <a:lstStyle/>
          <a:p>
            <a:fld id="{D7E63A33-8271-4DD0-9C48-789913D7C115}"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172200" y="6172200"/>
            <a:ext cx="2514600" cy="365125"/>
          </a:xfrm>
          <a:prstGeom prst="rect">
            <a:avLst/>
          </a:prstGeom>
        </p:spPr>
        <p:txBody>
          <a:bodyPr/>
          <a:lstStyle/>
          <a:p>
            <a:fld id="{28E80666-FB37-4B36-9149-507F3B0178E3}" type="datetimeFigureOut">
              <a:rPr lang="en-US" smtClean="0"/>
              <a:pPr/>
              <a:t>12/13/2015</a:t>
            </a:fld>
            <a:endParaRPr lang="en-US" dirty="0"/>
          </a:p>
        </p:txBody>
      </p:sp>
      <p:sp>
        <p:nvSpPr>
          <p:cNvPr id="3" name="Footer Placeholder 2"/>
          <p:cNvSpPr>
            <a:spLocks noGrp="1"/>
          </p:cNvSpPr>
          <p:nvPr>
            <p:ph type="ftr" sz="quarter" idx="11"/>
          </p:nvPr>
        </p:nvSpPr>
        <p:spPr>
          <a:xfrm>
            <a:off x="457199" y="6172200"/>
            <a:ext cx="3352801"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3810000" y="6172200"/>
            <a:ext cx="1828800" cy="365125"/>
          </a:xfrm>
          <a:prstGeom prst="rect">
            <a:avLst/>
          </a:prstGeom>
        </p:spPr>
        <p:txBody>
          <a:bodyPr/>
          <a:lstStyle/>
          <a:p>
            <a:fld id="{D7E63A33-8271-4DD0-9C48-789913D7C115}"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prstGeom prst="rect">
            <a:avLst/>
          </a:prstGeom>
          <a:effectLst/>
        </p:spPr>
        <p:txBody>
          <a:bodyPr anchor="b">
            <a:noAutofit/>
          </a:bodyPr>
          <a:lstStyle>
            <a:lvl1pPr marL="228600" indent="-228600" algn="l">
              <a:defRPr sz="2800" b="1">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6172200" y="6172200"/>
            <a:ext cx="2514600" cy="365125"/>
          </a:xfrm>
          <a:prstGeom prst="rect">
            <a:avLst/>
          </a:prstGeom>
        </p:spPr>
        <p:txBody>
          <a:bodyPr/>
          <a:lstStyle/>
          <a:p>
            <a:fld id="{28E80666-FB37-4B36-9149-507F3B0178E3}" type="datetimeFigureOut">
              <a:rPr lang="en-US" smtClean="0"/>
              <a:pPr/>
              <a:t>12/13/2015</a:t>
            </a:fld>
            <a:endParaRPr lang="en-US" dirty="0"/>
          </a:p>
        </p:txBody>
      </p:sp>
      <p:sp>
        <p:nvSpPr>
          <p:cNvPr id="6" name="Footer Placeholder 5"/>
          <p:cNvSpPr>
            <a:spLocks noGrp="1"/>
          </p:cNvSpPr>
          <p:nvPr>
            <p:ph type="ftr" sz="quarter" idx="11"/>
          </p:nvPr>
        </p:nvSpPr>
        <p:spPr>
          <a:xfrm>
            <a:off x="457199" y="6172200"/>
            <a:ext cx="3352801"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3810000" y="6172200"/>
            <a:ext cx="1828800" cy="365125"/>
          </a:xfrm>
          <a:prstGeom prst="rect">
            <a:avLst/>
          </a:prstGeom>
        </p:spPr>
        <p:txBody>
          <a:bodyPr/>
          <a:lstStyle/>
          <a:p>
            <a:fld id="{D7E63A33-8271-4DD0-9C48-789913D7C115}" type="slidenum">
              <a:rPr lang="en-US" smtClean="0"/>
              <a:pPr/>
              <a:t>‹#›</a:t>
            </a:fld>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p:cNvSpPr>
            <a:spLocks noGrp="1"/>
          </p:cNvSpPr>
          <p:nvPr>
            <p:ph type="body" idx="1"/>
          </p:nvPr>
        </p:nvSpPr>
        <p:spPr>
          <a:xfrm>
            <a:off x="1326931" y="1266535"/>
            <a:ext cx="6400800" cy="347472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12" name="Straight Connector 11"/>
          <p:cNvCxnSpPr/>
          <p:nvPr/>
        </p:nvCxnSpPr>
        <p:spPr>
          <a:xfrm>
            <a:off x="525514" y="508176"/>
            <a:ext cx="6595245" cy="0"/>
          </a:xfrm>
          <a:prstGeom prst="line">
            <a:avLst/>
          </a:prstGeom>
          <a:ln w="38100"/>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8686800" y="989900"/>
            <a:ext cx="17515" cy="5307549"/>
          </a:xfrm>
          <a:prstGeom prst="line">
            <a:avLst/>
          </a:prstGeom>
          <a:ln w="38100"/>
        </p:spPr>
        <p:style>
          <a:lnRef idx="2">
            <a:schemeClr val="accent1"/>
          </a:lnRef>
          <a:fillRef idx="0">
            <a:schemeClr val="accent1"/>
          </a:fillRef>
          <a:effectRef idx="1">
            <a:schemeClr val="accent1"/>
          </a:effectRef>
          <a:fontRef idx="minor">
            <a:schemeClr val="tx1"/>
          </a:fontRef>
        </p:style>
      </p:cxnSp>
      <p:pic>
        <p:nvPicPr>
          <p:cNvPr id="17" name="Picture 16" descr="fjmc_logo_2012_FINAL-seethrough.png"/>
          <p:cNvPicPr>
            <a:picLocks noChangeAspect="1"/>
          </p:cNvPicPr>
          <p:nvPr userDrawn="1"/>
        </p:nvPicPr>
        <p:blipFill>
          <a:blip r:embed="rId10" cstate="email">
            <a:extLst>
              <a:ext uri="{28A0092B-C50C-407E-A947-70E740481C1C}">
                <a14:useLocalDpi xmlns:a14="http://schemas.microsoft.com/office/drawing/2010/main" val="0"/>
              </a:ext>
            </a:extLst>
          </a:blip>
          <a:stretch>
            <a:fillRect/>
          </a:stretch>
        </p:blipFill>
        <p:spPr>
          <a:xfrm>
            <a:off x="7162800" y="228600"/>
            <a:ext cx="1541515" cy="859305"/>
          </a:xfrm>
          <a:prstGeom prst="rect">
            <a:avLst/>
          </a:prstGeom>
        </p:spPr>
      </p:pic>
      <p:sp>
        <p:nvSpPr>
          <p:cNvPr id="18" name="WordArt 1"/>
          <p:cNvSpPr>
            <a:spLocks noChangeArrowheads="1" noChangeShapeType="1"/>
          </p:cNvSpPr>
          <p:nvPr userDrawn="1"/>
        </p:nvSpPr>
        <p:spPr bwMode="auto">
          <a:xfrm rot="5400000">
            <a:off x="-2235998" y="3237980"/>
            <a:ext cx="5447862" cy="303213"/>
          </a:xfrm>
          <a:prstGeom prst="rect">
            <a:avLst/>
          </a:prstGeom>
          <a:noFill/>
          <a:effectLst>
            <a:glow rad="101600">
              <a:schemeClr val="bg1">
                <a:lumMod val="85000"/>
                <a:alpha val="75000"/>
              </a:schemeClr>
            </a:glow>
          </a:effectLst>
          <a:extLst/>
        </p:spPr>
        <p:txBody>
          <a:bodyPr wrap="none" fromWordArt="1">
            <a:prstTxWarp prst="textPlain">
              <a:avLst>
                <a:gd name="adj" fmla="val 50000"/>
              </a:avLst>
            </a:prstTxWarp>
          </a:bodyPr>
          <a:lstStyle/>
          <a:p>
            <a:pPr algn="ctr" rtl="0">
              <a:buNone/>
            </a:pPr>
            <a:r>
              <a:rPr lang="en-US" sz="1400" b="1" kern="10" spc="0" dirty="0" smtClean="0">
                <a:ln>
                  <a:noFill/>
                </a:ln>
                <a:solidFill>
                  <a:schemeClr val="tx1"/>
                </a:solidFill>
                <a:effectLst/>
                <a:latin typeface="Arial Narrow"/>
                <a:ea typeface="Arial Narrow"/>
                <a:cs typeface="Arial Narrow"/>
              </a:rPr>
              <a:t>Leadership  Innovation   Community</a:t>
            </a:r>
            <a:endParaRPr lang="en-US" sz="1400" b="1" kern="10" spc="0" dirty="0">
              <a:ln>
                <a:noFill/>
              </a:ln>
              <a:solidFill>
                <a:schemeClr val="tx1"/>
              </a:solidFill>
              <a:effectLst/>
              <a:latin typeface="Arial Narrow"/>
              <a:ea typeface="Arial Narrow"/>
              <a:cs typeface="Arial Narrow"/>
            </a:endParaRPr>
          </a:p>
        </p:txBody>
      </p:sp>
      <p:cxnSp>
        <p:nvCxnSpPr>
          <p:cNvPr id="23" name="Straight Connector 22"/>
          <p:cNvCxnSpPr/>
          <p:nvPr userDrawn="1"/>
        </p:nvCxnSpPr>
        <p:spPr>
          <a:xfrm>
            <a:off x="543032" y="6279932"/>
            <a:ext cx="8161286" cy="0"/>
          </a:xfrm>
          <a:prstGeom prst="line">
            <a:avLst/>
          </a:prstGeom>
          <a:ln w="38100"/>
        </p:spPr>
        <p:style>
          <a:lnRef idx="2">
            <a:schemeClr val="accent1"/>
          </a:lnRef>
          <a:fillRef idx="0">
            <a:schemeClr val="accent1"/>
          </a:fillRef>
          <a:effectRef idx="1">
            <a:schemeClr val="accent1"/>
          </a:effectRef>
          <a:fontRef idx="minor">
            <a:schemeClr val="tx1"/>
          </a:fontRef>
        </p:style>
      </p:cxnSp>
      <p:sp>
        <p:nvSpPr>
          <p:cNvPr id="27" name="Text Box 3"/>
          <p:cNvSpPr txBox="1">
            <a:spLocks noChangeArrowheads="1" noChangeShapeType="1"/>
          </p:cNvSpPr>
          <p:nvPr userDrawn="1"/>
        </p:nvSpPr>
        <p:spPr bwMode="auto">
          <a:xfrm>
            <a:off x="3906520" y="6270512"/>
            <a:ext cx="133096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CCCCCC">
                      <a:alpha val="74998"/>
                    </a:srgbClr>
                  </a:outerShdw>
                </a:effectLst>
              </a14:hiddenEffects>
            </a:ext>
          </a:extLst>
        </p:spPr>
        <p:txBody>
          <a:bodyPr rot="0" vert="horz" wrap="square" lIns="36195" tIns="36195" rIns="36195" bIns="36195" anchor="t" anchorCtr="0" upright="1">
            <a:noAutofit/>
          </a:bodyPr>
          <a:lstStyle/>
          <a:p>
            <a:pPr marL="0" marR="0" algn="ctr">
              <a:spcBef>
                <a:spcPts val="0"/>
              </a:spcBef>
              <a:spcAft>
                <a:spcPts val="0"/>
              </a:spcAft>
            </a:pPr>
            <a:r>
              <a:rPr lang="en-US" sz="1600" b="1" dirty="0">
                <a:solidFill>
                  <a:srgbClr val="004B8E"/>
                </a:solidFill>
                <a:effectLst/>
                <a:latin typeface="Arial Narrow"/>
                <a:ea typeface="ＭＳ 明朝"/>
                <a:cs typeface="Arial"/>
              </a:rPr>
              <a:t>www.fjmc.org</a:t>
            </a:r>
            <a:endParaRPr lang="en-US" sz="1200" dirty="0">
              <a:effectLst/>
              <a:latin typeface="Times New Roman"/>
              <a:ea typeface="ＭＳ 明朝"/>
            </a:endParaRPr>
          </a:p>
        </p:txBody>
      </p:sp>
    </p:spTree>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bg2">
            <a:lumMod val="25000"/>
          </a:schemeClr>
        </a:buClr>
        <a:buSzPct val="100000"/>
        <a:buFont typeface="Wingdings" charset="2"/>
        <a:buChar char="Ø"/>
        <a:defRPr sz="2200" b="1" kern="1200">
          <a:solidFill>
            <a:schemeClr val="tx1">
              <a:lumMod val="75000"/>
              <a:lumOff val="25000"/>
            </a:schemeClr>
          </a:solidFill>
          <a:latin typeface="Arial Narrow"/>
          <a:ea typeface="+mn-ea"/>
          <a:cs typeface="+mn-cs"/>
        </a:defRPr>
      </a:lvl1pPr>
      <a:lvl2pPr marL="548640" indent="-182880" algn="l" defTabSz="914400" rtl="0" eaLnBrk="1" latinLnBrk="0" hangingPunct="1">
        <a:spcBef>
          <a:spcPct val="20000"/>
        </a:spcBef>
        <a:spcAft>
          <a:spcPts val="300"/>
        </a:spcAft>
        <a:buClr>
          <a:schemeClr val="bg2">
            <a:lumMod val="25000"/>
          </a:schemeClr>
        </a:buClr>
        <a:buSzPct val="100000"/>
        <a:buFont typeface="Wingdings" charset="2"/>
        <a:buChar char="Ø"/>
        <a:defRPr sz="2000" kern="1200">
          <a:solidFill>
            <a:schemeClr val="tx1">
              <a:lumMod val="75000"/>
              <a:lumOff val="25000"/>
            </a:schemeClr>
          </a:solidFill>
          <a:latin typeface="Arial Narrow"/>
          <a:ea typeface="+mn-ea"/>
          <a:cs typeface="+mn-cs"/>
        </a:defRPr>
      </a:lvl2pPr>
      <a:lvl3pPr marL="822960" indent="-182880" algn="l" defTabSz="914400" rtl="0" eaLnBrk="1" latinLnBrk="0" hangingPunct="1">
        <a:spcBef>
          <a:spcPct val="20000"/>
        </a:spcBef>
        <a:spcAft>
          <a:spcPts val="300"/>
        </a:spcAft>
        <a:buClr>
          <a:schemeClr val="bg2">
            <a:lumMod val="25000"/>
          </a:schemeClr>
        </a:buClr>
        <a:buSzPct val="100000"/>
        <a:buFont typeface="Wingdings" charset="2"/>
        <a:buChar char="Ø"/>
        <a:defRPr sz="1800" kern="1200">
          <a:solidFill>
            <a:schemeClr val="tx1">
              <a:lumMod val="75000"/>
              <a:lumOff val="25000"/>
            </a:schemeClr>
          </a:solidFill>
          <a:latin typeface="Arial Narrow"/>
          <a:ea typeface="+mn-ea"/>
          <a:cs typeface="+mn-cs"/>
        </a:defRPr>
      </a:lvl3pPr>
      <a:lvl4pPr marL="1097280" indent="-182880" algn="l" defTabSz="914400" rtl="0" eaLnBrk="1" latinLnBrk="0" hangingPunct="1">
        <a:spcBef>
          <a:spcPct val="20000"/>
        </a:spcBef>
        <a:spcAft>
          <a:spcPts val="300"/>
        </a:spcAft>
        <a:buClr>
          <a:schemeClr val="bg2">
            <a:lumMod val="25000"/>
          </a:schemeClr>
        </a:buClr>
        <a:buSzPct val="100000"/>
        <a:buFont typeface="Wingdings" charset="2"/>
        <a:buChar char="Ø"/>
        <a:defRPr sz="1600" kern="1200">
          <a:solidFill>
            <a:schemeClr val="tx1">
              <a:lumMod val="75000"/>
              <a:lumOff val="25000"/>
            </a:schemeClr>
          </a:solidFill>
          <a:latin typeface="Arial Narrow"/>
          <a:ea typeface="+mn-ea"/>
          <a:cs typeface="+mn-cs"/>
        </a:defRPr>
      </a:lvl4pPr>
      <a:lvl5pPr marL="1389888" indent="-182880" algn="l" defTabSz="914400" rtl="0" eaLnBrk="1" latinLnBrk="0" hangingPunct="1">
        <a:spcBef>
          <a:spcPct val="20000"/>
        </a:spcBef>
        <a:spcAft>
          <a:spcPts val="300"/>
        </a:spcAft>
        <a:buClr>
          <a:schemeClr val="bg2">
            <a:lumMod val="25000"/>
          </a:schemeClr>
        </a:buClr>
        <a:buSzPct val="100000"/>
        <a:buFont typeface="Wingdings" charset="2"/>
        <a:buChar char="Ø"/>
        <a:defRPr sz="1400" kern="1200">
          <a:solidFill>
            <a:schemeClr val="tx1">
              <a:lumMod val="75000"/>
              <a:lumOff val="25000"/>
            </a:schemeClr>
          </a:solidFill>
          <a:latin typeface="Arial Narrow"/>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 Id="rId9"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hyperlink" Target="http://articles.sun-sentinel.com/2014-02-03/florida-jewish-journal/fl-jjpn-green-0205-20140203&#160;" TargetMode="External"/><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hyperlink" Target="https://www.youtube.com/watch?v=6WncEngTTCo&amp;list=UU4wiht0uuar1-DRXbKtPYPQ" TargetMode="External"/><Relationship Id="rId5" Type="http://schemas.openxmlformats.org/officeDocument/2006/relationships/hyperlink" Target="https://www.youtube.com/watch?v=tWq6XLz9LSI&amp;list=UU4wiht0uuar1-DRXbKtPYPQ" TargetMode="External"/><Relationship Id="rId4" Type="http://schemas.openxmlformats.org/officeDocument/2006/relationships/hyperlink" Target="https://www.youtube.com/watch?v=ZTOmScEFC4o&amp;list=UU4wiht0uuar1-DRXbKtPYPQ"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greenfaith.org/programs/greenfaith-shield" TargetMode="External"/><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23.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audio" Target="../media/audio2.wav"/><Relationship Id="rId4" Type="http://schemas.openxmlformats.org/officeDocument/2006/relationships/image" Target="../media/image28.gif"/></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e"/><Relationship Id="rId2" Type="http://schemas.openxmlformats.org/officeDocument/2006/relationships/image" Target="../media/image2.jpe"/><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audio" Target="../media/audio1.wav"/><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0464" y="1026367"/>
            <a:ext cx="7968343" cy="1922105"/>
          </a:xfrm>
        </p:spPr>
        <p:txBody>
          <a:bodyPr/>
          <a:lstStyle/>
          <a:p>
            <a:pPr marL="0" indent="0" algn="ctr">
              <a:buNone/>
            </a:pPr>
            <a:r>
              <a:rPr lang="en-US" sz="2800" dirty="0">
                <a:effectLst/>
              </a:rPr>
              <a:t>SHOMREI HA’ARETZ </a:t>
            </a:r>
            <a:r>
              <a:rPr lang="en-US" sz="2800" dirty="0" smtClean="0">
                <a:effectLst/>
              </a:rPr>
              <a:t>-STEWARDS </a:t>
            </a:r>
            <a:r>
              <a:rPr lang="en-US" sz="2400" dirty="0" smtClean="0">
                <a:effectLst/>
              </a:rPr>
              <a:t>of the </a:t>
            </a:r>
            <a:r>
              <a:rPr lang="en-US" sz="2800" dirty="0">
                <a:effectLst/>
              </a:rPr>
              <a:t>LAND </a:t>
            </a:r>
            <a:r>
              <a:rPr lang="en-US" sz="3200" dirty="0">
                <a:effectLst/>
              </a:rPr>
              <a:t/>
            </a:r>
            <a:br>
              <a:rPr lang="en-US" sz="3200" dirty="0">
                <a:effectLst/>
              </a:rPr>
            </a:br>
            <a:r>
              <a:rPr lang="en-US" sz="3200" dirty="0">
                <a:effectLst/>
              </a:rPr>
              <a:t> </a:t>
            </a:r>
            <a:r>
              <a:rPr lang="en-US" sz="2800" dirty="0">
                <a:effectLst/>
              </a:rPr>
              <a:t>PROTECT </a:t>
            </a:r>
            <a:r>
              <a:rPr lang="en-US" sz="2800" dirty="0" smtClean="0">
                <a:effectLst/>
              </a:rPr>
              <a:t>vs. USE</a:t>
            </a:r>
            <a:br>
              <a:rPr lang="en-US" sz="2800" dirty="0" smtClean="0">
                <a:effectLst/>
              </a:rPr>
            </a:br>
            <a:r>
              <a:rPr lang="en-US" sz="2800" dirty="0" smtClean="0">
                <a:effectLst/>
              </a:rPr>
              <a:t> Jewish Foot Prints on the Land</a:t>
            </a:r>
            <a:endParaRPr lang="en-US" sz="3200" dirty="0">
              <a:effectLst/>
            </a:endParaRPr>
          </a:p>
        </p:txBody>
      </p:sp>
      <p:sp>
        <p:nvSpPr>
          <p:cNvPr id="3" name="Text Placeholder 2"/>
          <p:cNvSpPr>
            <a:spLocks noGrp="1"/>
          </p:cNvSpPr>
          <p:nvPr>
            <p:ph type="body" idx="1"/>
          </p:nvPr>
        </p:nvSpPr>
        <p:spPr>
          <a:xfrm>
            <a:off x="690465" y="3119120"/>
            <a:ext cx="7968342" cy="2889794"/>
          </a:xfrm>
        </p:spPr>
        <p:txBody>
          <a:bodyPr>
            <a:noAutofit/>
          </a:bodyPr>
          <a:lstStyle/>
          <a:p>
            <a:pPr algn="l"/>
            <a:r>
              <a:rPr lang="en-US" sz="2800" dirty="0"/>
              <a:t>FJMC &amp; </a:t>
            </a:r>
            <a:r>
              <a:rPr lang="en-US" sz="2800" dirty="0" err="1"/>
              <a:t>GreenFaith</a:t>
            </a:r>
            <a:r>
              <a:rPr lang="en-US" sz="2800" dirty="0"/>
              <a:t> Energy and Water </a:t>
            </a:r>
            <a:r>
              <a:rPr lang="en-US" sz="2800" dirty="0" smtClean="0"/>
              <a:t>Shield  </a:t>
            </a:r>
            <a:r>
              <a:rPr lang="en-US" sz="2800" dirty="0"/>
              <a:t>Programs</a:t>
            </a:r>
            <a:endParaRPr lang="en-US" sz="2800" dirty="0" smtClean="0">
              <a:latin typeface="Bodoni MT" panose="02070603080606020203" pitchFamily="18" charset="0"/>
            </a:endParaRPr>
          </a:p>
          <a:p>
            <a:pPr algn="l">
              <a:spcAft>
                <a:spcPts val="0"/>
              </a:spcAft>
            </a:pPr>
            <a:r>
              <a:rPr lang="en-US" sz="2800" dirty="0" smtClean="0">
                <a:latin typeface="Bodoni MT" panose="02070603080606020203" pitchFamily="18" charset="0"/>
              </a:rPr>
              <a:t>By</a:t>
            </a:r>
            <a:r>
              <a:rPr lang="en-US" sz="2800" dirty="0">
                <a:latin typeface="Bodoni MT" panose="02070603080606020203" pitchFamily="18" charset="0"/>
              </a:rPr>
              <a:t>: </a:t>
            </a:r>
            <a:r>
              <a:rPr lang="en-US" sz="2800" dirty="0" smtClean="0">
                <a:latin typeface="Bodoni MT" panose="02070603080606020203" pitchFamily="18" charset="0"/>
              </a:rPr>
              <a:t>Jeffry Charnow, Men’s Club President</a:t>
            </a:r>
          </a:p>
          <a:p>
            <a:pPr algn="l">
              <a:spcBef>
                <a:spcPts val="0"/>
              </a:spcBef>
            </a:pPr>
            <a:r>
              <a:rPr lang="en-US" sz="2800" dirty="0" smtClean="0">
                <a:latin typeface="Bodoni MT" panose="02070603080606020203" pitchFamily="18" charset="0"/>
              </a:rPr>
              <a:t>	Temple </a:t>
            </a:r>
            <a:r>
              <a:rPr lang="en-US" sz="2800" dirty="0">
                <a:latin typeface="Bodoni MT" panose="02070603080606020203" pitchFamily="18" charset="0"/>
              </a:rPr>
              <a:t>Torat Emet</a:t>
            </a:r>
            <a:r>
              <a:rPr lang="en-US" sz="2800" dirty="0" smtClean="0">
                <a:latin typeface="Bodoni MT" panose="02070603080606020203" pitchFamily="18" charset="0"/>
              </a:rPr>
              <a:t>, </a:t>
            </a:r>
            <a:r>
              <a:rPr lang="en-US" sz="2800" dirty="0">
                <a:latin typeface="Bodoni MT" panose="02070603080606020203" pitchFamily="18" charset="0"/>
              </a:rPr>
              <a:t>Boynton </a:t>
            </a:r>
            <a:r>
              <a:rPr lang="en-US" sz="2800" dirty="0" smtClean="0">
                <a:latin typeface="Bodoni MT" panose="02070603080606020203" pitchFamily="18" charset="0"/>
              </a:rPr>
              <a:t>Beach, Florida</a:t>
            </a:r>
          </a:p>
          <a:p>
            <a:pPr algn="ctr">
              <a:spcAft>
                <a:spcPts val="0"/>
              </a:spcAft>
            </a:pPr>
            <a:r>
              <a:rPr lang="en-US" sz="2800" dirty="0" smtClean="0">
                <a:latin typeface="Bodoni MT" panose="02070603080606020203" pitchFamily="18" charset="0"/>
              </a:rPr>
              <a:t>Michael W. Miller,  FJMC </a:t>
            </a:r>
            <a:r>
              <a:rPr lang="en-US" sz="2800" dirty="0" err="1" smtClean="0">
                <a:latin typeface="Bodoni MT" panose="02070603080606020203" pitchFamily="18" charset="0"/>
              </a:rPr>
              <a:t>Shomrei</a:t>
            </a:r>
            <a:r>
              <a:rPr lang="en-US" sz="2800" dirty="0" smtClean="0">
                <a:latin typeface="Bodoni MT" panose="02070603080606020203" pitchFamily="18" charset="0"/>
              </a:rPr>
              <a:t> </a:t>
            </a:r>
            <a:r>
              <a:rPr lang="en-US" sz="2800" dirty="0" err="1" smtClean="0">
                <a:latin typeface="Bodoni MT" panose="02070603080606020203" pitchFamily="18" charset="0"/>
              </a:rPr>
              <a:t>Ha’Aretz</a:t>
            </a:r>
            <a:r>
              <a:rPr lang="en-US" sz="2800" dirty="0" smtClean="0">
                <a:latin typeface="Bodoni MT" panose="02070603080606020203" pitchFamily="18" charset="0"/>
              </a:rPr>
              <a:t> Chair</a:t>
            </a:r>
          </a:p>
          <a:p>
            <a:pPr algn="ctr">
              <a:spcBef>
                <a:spcPts val="0"/>
              </a:spcBef>
            </a:pPr>
            <a:r>
              <a:rPr lang="en-US" sz="2800" dirty="0" smtClean="0">
                <a:latin typeface="Bodoni MT" panose="02070603080606020203" pitchFamily="18" charset="0"/>
              </a:rPr>
              <a:t>Temple Beth </a:t>
            </a:r>
            <a:r>
              <a:rPr lang="en-US" sz="2800" dirty="0" err="1" smtClean="0">
                <a:latin typeface="Bodoni MT" panose="02070603080606020203" pitchFamily="18" charset="0"/>
              </a:rPr>
              <a:t>O’r</a:t>
            </a:r>
            <a:r>
              <a:rPr lang="en-US" sz="2800" dirty="0" smtClean="0">
                <a:latin typeface="Bodoni MT" panose="02070603080606020203" pitchFamily="18" charset="0"/>
              </a:rPr>
              <a:t>-Beth Torah, Clark, New Jersey</a:t>
            </a:r>
            <a:endParaRPr lang="en-US" sz="2800" dirty="0">
              <a:latin typeface="Bodoni MT" panose="02070603080606020203" pitchFamily="18" charset="0"/>
            </a:endParaRPr>
          </a:p>
        </p:txBody>
      </p:sp>
    </p:spTree>
    <p:extLst>
      <p:ext uri="{BB962C8B-B14F-4D97-AF65-F5344CB8AC3E}">
        <p14:creationId xmlns:p14="http://schemas.microsoft.com/office/powerpoint/2010/main" val="12584483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
          <p:cNvSpPr>
            <a:spLocks noGrp="1"/>
          </p:cNvSpPr>
          <p:nvPr>
            <p:ph sz="half" idx="4294967295"/>
          </p:nvPr>
        </p:nvSpPr>
        <p:spPr>
          <a:xfrm>
            <a:off x="817581" y="1354237"/>
            <a:ext cx="7175351" cy="4304441"/>
          </a:xfrm>
          <a:prstGeom prst="rect">
            <a:avLst/>
          </a:prstGeom>
        </p:spPr>
        <p:txBody>
          <a:bodyPr>
            <a:normAutofit/>
          </a:bodyPr>
          <a:lstStyle/>
          <a:p>
            <a:pPr lvl="1"/>
            <a:endParaRPr lang="en-US" sz="2600" dirty="0" smtClean="0">
              <a:latin typeface="Bodoni MT" panose="02070603080606020203" pitchFamily="18" charset="0"/>
            </a:endParaRPr>
          </a:p>
          <a:p>
            <a:pPr lvl="1"/>
            <a:r>
              <a:rPr lang="en-US" sz="3000" dirty="0" smtClean="0">
                <a:latin typeface="Bodoni MT" panose="02070603080606020203" pitchFamily="18" charset="0"/>
              </a:rPr>
              <a:t>Choose a small dedicated group</a:t>
            </a:r>
          </a:p>
          <a:p>
            <a:pPr lvl="1"/>
            <a:r>
              <a:rPr lang="en-US" sz="3000" dirty="0" smtClean="0">
                <a:latin typeface="Bodoni MT" panose="02070603080606020203" pitchFamily="18" charset="0"/>
              </a:rPr>
              <a:t>Determine the plan</a:t>
            </a:r>
          </a:p>
          <a:p>
            <a:pPr lvl="1"/>
            <a:r>
              <a:rPr lang="en-US" sz="3000" dirty="0">
                <a:latin typeface="Bodoni MT" panose="02070603080606020203" pitchFamily="18" charset="0"/>
              </a:rPr>
              <a:t>O</a:t>
            </a:r>
            <a:r>
              <a:rPr lang="en-US" sz="3000" dirty="0" smtClean="0">
                <a:latin typeface="Bodoni MT" panose="02070603080606020203" pitchFamily="18" charset="0"/>
              </a:rPr>
              <a:t>rganize weekend activities</a:t>
            </a:r>
          </a:p>
          <a:p>
            <a:pPr lvl="1"/>
            <a:r>
              <a:rPr lang="en-US" sz="3000" dirty="0" smtClean="0">
                <a:latin typeface="Bodoni MT" panose="02070603080606020203" pitchFamily="18" charset="0"/>
              </a:rPr>
              <a:t>Communicate with </a:t>
            </a:r>
            <a:r>
              <a:rPr lang="en-US" sz="3000" dirty="0" err="1" smtClean="0">
                <a:latin typeface="Bodoni MT" panose="02070603080606020203" pitchFamily="18" charset="0"/>
              </a:rPr>
              <a:t>GreenFaith</a:t>
            </a:r>
            <a:endParaRPr lang="en-US" sz="3000" dirty="0" smtClean="0">
              <a:latin typeface="Bodoni MT" panose="02070603080606020203" pitchFamily="18" charset="0"/>
            </a:endParaRPr>
          </a:p>
          <a:p>
            <a:pPr lvl="1"/>
            <a:r>
              <a:rPr lang="en-US" sz="3000" dirty="0" smtClean="0">
                <a:latin typeface="Bodoni MT" panose="02070603080606020203" pitchFamily="18" charset="0"/>
              </a:rPr>
              <a:t>Follow up</a:t>
            </a:r>
          </a:p>
          <a:p>
            <a:pPr marL="640080" lvl="2" indent="0">
              <a:buNone/>
            </a:pPr>
            <a:endParaRPr lang="en-US" dirty="0" smtClean="0">
              <a:latin typeface="Bodoni MT" panose="02070603080606020203" pitchFamily="18" charset="0"/>
            </a:endParaRPr>
          </a:p>
          <a:p>
            <a:pPr lvl="2"/>
            <a:endParaRPr lang="en-US" dirty="0" smtClean="0">
              <a:latin typeface="Bodoni MT" panose="02070603080606020203" pitchFamily="18" charset="0"/>
            </a:endParaRPr>
          </a:p>
          <a:p>
            <a:pPr lvl="1"/>
            <a:endParaRPr lang="en-US" dirty="0">
              <a:latin typeface="Bodoni MT" panose="02070603080606020203" pitchFamily="18" charset="0"/>
            </a:endParaRPr>
          </a:p>
        </p:txBody>
      </p:sp>
      <p:sp>
        <p:nvSpPr>
          <p:cNvPr id="2" name="Rectangle 1"/>
          <p:cNvSpPr/>
          <p:nvPr/>
        </p:nvSpPr>
        <p:spPr>
          <a:xfrm>
            <a:off x="817581" y="744202"/>
            <a:ext cx="4431983" cy="646331"/>
          </a:xfrm>
          <a:prstGeom prst="rect">
            <a:avLst/>
          </a:prstGeom>
        </p:spPr>
        <p:txBody>
          <a:bodyPr wrap="none">
            <a:spAutoFit/>
          </a:bodyPr>
          <a:lstStyle/>
          <a:p>
            <a:r>
              <a:rPr lang="en-US" sz="3600" dirty="0" smtClean="0">
                <a:latin typeface="Bodoni MT" panose="02070603080606020203" pitchFamily="18" charset="0"/>
              </a:rPr>
              <a:t>#1. Create Your Team</a:t>
            </a:r>
            <a:endParaRPr lang="en-US" sz="3600" dirty="0">
              <a:latin typeface="Bodoni MT" panose="02070603080606020203" pitchFamily="18" charset="0"/>
            </a:endParaRPr>
          </a:p>
        </p:txBody>
      </p:sp>
    </p:spTree>
    <p:extLst>
      <p:ext uri="{BB962C8B-B14F-4D97-AF65-F5344CB8AC3E}">
        <p14:creationId xmlns:p14="http://schemas.microsoft.com/office/powerpoint/2010/main" val="8323014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
          <p:cNvSpPr>
            <a:spLocks noGrp="1"/>
          </p:cNvSpPr>
          <p:nvPr>
            <p:ph sz="half" idx="4294967295"/>
          </p:nvPr>
        </p:nvSpPr>
        <p:spPr>
          <a:xfrm>
            <a:off x="817581" y="1354238"/>
            <a:ext cx="7175351" cy="3546376"/>
          </a:xfrm>
          <a:prstGeom prst="rect">
            <a:avLst/>
          </a:prstGeom>
        </p:spPr>
        <p:txBody>
          <a:bodyPr>
            <a:normAutofit/>
          </a:bodyPr>
          <a:lstStyle/>
          <a:p>
            <a:endParaRPr lang="en-US" dirty="0" smtClean="0">
              <a:latin typeface="Bodoni MT" panose="02070603080606020203" pitchFamily="18" charset="0"/>
            </a:endParaRPr>
          </a:p>
          <a:p>
            <a:pPr lvl="1"/>
            <a:r>
              <a:rPr lang="en-US" sz="2600" dirty="0" smtClean="0">
                <a:latin typeface="Bodoni MT" panose="02070603080606020203" pitchFamily="18" charset="0"/>
              </a:rPr>
              <a:t>Can be inexpensive </a:t>
            </a:r>
          </a:p>
          <a:p>
            <a:pPr lvl="1"/>
            <a:r>
              <a:rPr lang="en-US" sz="2600" dirty="0" smtClean="0">
                <a:latin typeface="Bodoni MT" panose="02070603080606020203" pitchFamily="18" charset="0"/>
              </a:rPr>
              <a:t>Quick and Easy to implement</a:t>
            </a:r>
          </a:p>
          <a:p>
            <a:pPr lvl="1"/>
            <a:r>
              <a:rPr lang="en-US" sz="2600" dirty="0" smtClean="0">
                <a:latin typeface="Bodoni MT" panose="02070603080606020203" pitchFamily="18" charset="0"/>
              </a:rPr>
              <a:t>Define your </a:t>
            </a:r>
            <a:r>
              <a:rPr lang="en-US" sz="2600" dirty="0">
                <a:latin typeface="Bodoni MT" panose="02070603080606020203" pitchFamily="18" charset="0"/>
              </a:rPr>
              <a:t>E</a:t>
            </a:r>
            <a:r>
              <a:rPr lang="en-US" sz="2600" dirty="0" smtClean="0">
                <a:latin typeface="Bodoni MT" panose="02070603080606020203" pitchFamily="18" charset="0"/>
              </a:rPr>
              <a:t>nergy/Water baseline</a:t>
            </a:r>
          </a:p>
          <a:p>
            <a:pPr lvl="1"/>
            <a:r>
              <a:rPr lang="en-US" sz="2600" dirty="0" smtClean="0">
                <a:latin typeface="Bodoni MT" panose="02070603080606020203" pitchFamily="18" charset="0"/>
              </a:rPr>
              <a:t>Audit your facility</a:t>
            </a:r>
          </a:p>
          <a:p>
            <a:pPr lvl="1"/>
            <a:r>
              <a:rPr lang="en-US" sz="2600" dirty="0" smtClean="0">
                <a:latin typeface="Bodoni MT" panose="02070603080606020203" pitchFamily="18" charset="0"/>
              </a:rPr>
              <a:t>Choose from 13 best energy </a:t>
            </a:r>
            <a:r>
              <a:rPr lang="en-US" sz="2600" dirty="0">
                <a:latin typeface="Bodoni MT" panose="02070603080606020203" pitchFamily="18" charset="0"/>
              </a:rPr>
              <a:t>practices or </a:t>
            </a:r>
            <a:r>
              <a:rPr lang="en-US" sz="2600" dirty="0" smtClean="0">
                <a:latin typeface="Bodoni MT" panose="02070603080606020203" pitchFamily="18" charset="0"/>
              </a:rPr>
              <a:t>from 7 water ones to initiate</a:t>
            </a:r>
            <a:endParaRPr lang="en-US" dirty="0">
              <a:latin typeface="Bodoni MT" panose="02070603080606020203" pitchFamily="18" charset="0"/>
            </a:endParaRPr>
          </a:p>
        </p:txBody>
      </p:sp>
      <p:sp>
        <p:nvSpPr>
          <p:cNvPr id="2" name="Rectangle 1"/>
          <p:cNvSpPr/>
          <p:nvPr/>
        </p:nvSpPr>
        <p:spPr>
          <a:xfrm>
            <a:off x="817581" y="744202"/>
            <a:ext cx="4142160" cy="646331"/>
          </a:xfrm>
          <a:prstGeom prst="rect">
            <a:avLst/>
          </a:prstGeom>
        </p:spPr>
        <p:txBody>
          <a:bodyPr wrap="none">
            <a:spAutoFit/>
          </a:bodyPr>
          <a:lstStyle/>
          <a:p>
            <a:r>
              <a:rPr lang="en-US" sz="3600" dirty="0" smtClean="0">
                <a:latin typeface="Bodoni MT" panose="02070603080606020203" pitchFamily="18" charset="0"/>
              </a:rPr>
              <a:t>#2. The Action Plan</a:t>
            </a:r>
            <a:endParaRPr lang="en-US" sz="3600" dirty="0">
              <a:latin typeface="Bodoni MT" panose="02070603080606020203" pitchFamily="18"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44763" y="4325134"/>
            <a:ext cx="2797450" cy="1861576"/>
          </a:xfrm>
          <a:prstGeom prst="rect">
            <a:avLst/>
          </a:prstGeom>
        </p:spPr>
      </p:pic>
    </p:spTree>
    <p:extLst>
      <p:ext uri="{BB962C8B-B14F-4D97-AF65-F5344CB8AC3E}">
        <p14:creationId xmlns:p14="http://schemas.microsoft.com/office/powerpoint/2010/main" val="18370086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8928" y="858664"/>
            <a:ext cx="7931851" cy="707886"/>
          </a:xfrm>
          <a:prstGeom prst="rect">
            <a:avLst/>
          </a:prstGeom>
        </p:spPr>
        <p:txBody>
          <a:bodyPr wrap="none">
            <a:spAutoFit/>
          </a:bodyPr>
          <a:lstStyle/>
          <a:p>
            <a:r>
              <a:rPr lang="en-US" sz="3600" dirty="0" smtClean="0">
                <a:latin typeface="Bodoni MT" panose="02070603080606020203" pitchFamily="18" charset="0"/>
              </a:rPr>
              <a:t>Your </a:t>
            </a:r>
            <a:r>
              <a:rPr lang="en-US" sz="4000" u="sng" dirty="0" smtClean="0">
                <a:latin typeface="Bodoni MT" panose="02070603080606020203" pitchFamily="18" charset="0"/>
              </a:rPr>
              <a:t>Energy</a:t>
            </a:r>
            <a:r>
              <a:rPr lang="en-US" sz="4000" dirty="0" smtClean="0">
                <a:latin typeface="Bodoni MT" panose="02070603080606020203" pitchFamily="18" charset="0"/>
              </a:rPr>
              <a:t> </a:t>
            </a:r>
            <a:r>
              <a:rPr lang="en-US" sz="3600" dirty="0" smtClean="0">
                <a:latin typeface="Bodoni MT" panose="02070603080606020203" pitchFamily="18" charset="0"/>
              </a:rPr>
              <a:t>Action Plan May Include:</a:t>
            </a:r>
            <a:endParaRPr lang="en-US" sz="3600" dirty="0">
              <a:latin typeface="Bodoni MT" panose="02070603080606020203" pitchFamily="18" charset="0"/>
            </a:endParaRPr>
          </a:p>
        </p:txBody>
      </p:sp>
      <p:pic>
        <p:nvPicPr>
          <p:cNvPr id="6" name="Picture 5"/>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255791" y="1705303"/>
            <a:ext cx="2128071" cy="2128071"/>
          </a:xfrm>
          <a:prstGeom prst="rect">
            <a:avLst/>
          </a:prstGeom>
        </p:spPr>
      </p:pic>
      <p:pic>
        <p:nvPicPr>
          <p:cNvPr id="7" name="Picture 6"/>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4805000" y="1590704"/>
            <a:ext cx="2118612" cy="2118612"/>
          </a:xfrm>
          <a:prstGeom prst="rect">
            <a:avLst/>
          </a:prstGeom>
        </p:spPr>
      </p:pic>
      <p:pic>
        <p:nvPicPr>
          <p:cNvPr id="8" name="Picture 3"/>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1553825" y="4321533"/>
            <a:ext cx="1249363" cy="1279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6668" y="3484565"/>
            <a:ext cx="1327157" cy="132715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20492" y="1489753"/>
            <a:ext cx="2666667" cy="1714286"/>
          </a:xfrm>
          <a:prstGeom prst="rect">
            <a:avLst/>
          </a:prstGeom>
        </p:spPr>
      </p:pic>
      <p:pic>
        <p:nvPicPr>
          <p:cNvPr id="13" name="Picture 12"/>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2887159" y="2458375"/>
            <a:ext cx="1731551" cy="294667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933942" y="3918522"/>
            <a:ext cx="3168522" cy="1877241"/>
          </a:xfrm>
          <a:prstGeom prst="rect">
            <a:avLst/>
          </a:prstGeom>
        </p:spPr>
      </p:pic>
    </p:spTree>
    <p:extLst>
      <p:ext uri="{BB962C8B-B14F-4D97-AF65-F5344CB8AC3E}">
        <p14:creationId xmlns:p14="http://schemas.microsoft.com/office/powerpoint/2010/main" val="1749594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p:cTn id="15" dur="500" fill="hold"/>
                                        <p:tgtEl>
                                          <p:spTgt spid="14"/>
                                        </p:tgtEl>
                                        <p:attrNameLst>
                                          <p:attrName>ppt_w</p:attrName>
                                        </p:attrNameLst>
                                      </p:cBhvr>
                                      <p:tavLst>
                                        <p:tav tm="0">
                                          <p:val>
                                            <p:fltVal val="0"/>
                                          </p:val>
                                        </p:tav>
                                        <p:tav tm="100000">
                                          <p:val>
                                            <p:strVal val="#ppt_w"/>
                                          </p:val>
                                        </p:tav>
                                      </p:tavLst>
                                    </p:anim>
                                    <p:anim calcmode="lin" valueType="num">
                                      <p:cBhvr>
                                        <p:cTn id="16" dur="500" fill="hold"/>
                                        <p:tgtEl>
                                          <p:spTgt spid="14"/>
                                        </p:tgtEl>
                                        <p:attrNameLst>
                                          <p:attrName>ppt_h</p:attrName>
                                        </p:attrNameLst>
                                      </p:cBhvr>
                                      <p:tavLst>
                                        <p:tav tm="0">
                                          <p:val>
                                            <p:fltVal val="0"/>
                                          </p:val>
                                        </p:tav>
                                        <p:tav tm="100000">
                                          <p:val>
                                            <p:strVal val="#ppt_h"/>
                                          </p:val>
                                        </p:tav>
                                      </p:tavLst>
                                    </p:anim>
                                    <p:animEffect transition="in" filter="fade">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1000" fill="hold"/>
                                        <p:tgtEl>
                                          <p:spTgt spid="12"/>
                                        </p:tgtEl>
                                        <p:attrNameLst>
                                          <p:attrName>ppt_w</p:attrName>
                                        </p:attrNameLst>
                                      </p:cBhvr>
                                      <p:tavLst>
                                        <p:tav tm="0">
                                          <p:val>
                                            <p:fltVal val="0"/>
                                          </p:val>
                                        </p:tav>
                                        <p:tav tm="100000">
                                          <p:val>
                                            <p:strVal val="#ppt_w"/>
                                          </p:val>
                                        </p:tav>
                                      </p:tavLst>
                                    </p:anim>
                                    <p:anim calcmode="lin" valueType="num">
                                      <p:cBhvr>
                                        <p:cTn id="23" dur="1000" fill="hold"/>
                                        <p:tgtEl>
                                          <p:spTgt spid="12"/>
                                        </p:tgtEl>
                                        <p:attrNameLst>
                                          <p:attrName>ppt_h</p:attrName>
                                        </p:attrNameLst>
                                      </p:cBhvr>
                                      <p:tavLst>
                                        <p:tav tm="0">
                                          <p:val>
                                            <p:fltVal val="0"/>
                                          </p:val>
                                        </p:tav>
                                        <p:tav tm="100000">
                                          <p:val>
                                            <p:strVal val="#ppt_h"/>
                                          </p:val>
                                        </p:tav>
                                      </p:tavLst>
                                    </p:anim>
                                    <p:anim calcmode="lin" valueType="num">
                                      <p:cBhvr>
                                        <p:cTn id="24" dur="1000" fill="hold"/>
                                        <p:tgtEl>
                                          <p:spTgt spid="12"/>
                                        </p:tgtEl>
                                        <p:attrNameLst>
                                          <p:attrName>style.rotation</p:attrName>
                                        </p:attrNameLst>
                                      </p:cBhvr>
                                      <p:tavLst>
                                        <p:tav tm="0">
                                          <p:val>
                                            <p:fltVal val="90"/>
                                          </p:val>
                                        </p:tav>
                                        <p:tav tm="100000">
                                          <p:val>
                                            <p:fltVal val="0"/>
                                          </p:val>
                                        </p:tav>
                                      </p:tavLst>
                                    </p:anim>
                                    <p:animEffect transition="in" filter="fade">
                                      <p:cBhvr>
                                        <p:cTn id="25" dur="1000"/>
                                        <p:tgtEl>
                                          <p:spTgt spid="12"/>
                                        </p:tgtEl>
                                      </p:cBhvr>
                                    </p:animEffect>
                                  </p:childTnLst>
                                </p:cTn>
                              </p:par>
                              <p:par>
                                <p:cTn id="26" presetID="31" presetClass="entr" presetSubtype="0" fill="hold"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1000" fill="hold"/>
                                        <p:tgtEl>
                                          <p:spTgt spid="11"/>
                                        </p:tgtEl>
                                        <p:attrNameLst>
                                          <p:attrName>ppt_w</p:attrName>
                                        </p:attrNameLst>
                                      </p:cBhvr>
                                      <p:tavLst>
                                        <p:tav tm="0">
                                          <p:val>
                                            <p:fltVal val="0"/>
                                          </p:val>
                                        </p:tav>
                                        <p:tav tm="100000">
                                          <p:val>
                                            <p:strVal val="#ppt_w"/>
                                          </p:val>
                                        </p:tav>
                                      </p:tavLst>
                                    </p:anim>
                                    <p:anim calcmode="lin" valueType="num">
                                      <p:cBhvr>
                                        <p:cTn id="29" dur="1000" fill="hold"/>
                                        <p:tgtEl>
                                          <p:spTgt spid="11"/>
                                        </p:tgtEl>
                                        <p:attrNameLst>
                                          <p:attrName>ppt_h</p:attrName>
                                        </p:attrNameLst>
                                      </p:cBhvr>
                                      <p:tavLst>
                                        <p:tav tm="0">
                                          <p:val>
                                            <p:fltVal val="0"/>
                                          </p:val>
                                        </p:tav>
                                        <p:tav tm="100000">
                                          <p:val>
                                            <p:strVal val="#ppt_h"/>
                                          </p:val>
                                        </p:tav>
                                      </p:tavLst>
                                    </p:anim>
                                    <p:anim calcmode="lin" valueType="num">
                                      <p:cBhvr>
                                        <p:cTn id="30" dur="1000" fill="hold"/>
                                        <p:tgtEl>
                                          <p:spTgt spid="11"/>
                                        </p:tgtEl>
                                        <p:attrNameLst>
                                          <p:attrName>style.rotation</p:attrName>
                                        </p:attrNameLst>
                                      </p:cBhvr>
                                      <p:tavLst>
                                        <p:tav tm="0">
                                          <p:val>
                                            <p:fltVal val="90"/>
                                          </p:val>
                                        </p:tav>
                                        <p:tav tm="100000">
                                          <p:val>
                                            <p:fltVal val="0"/>
                                          </p:val>
                                        </p:tav>
                                      </p:tavLst>
                                    </p:anim>
                                    <p:animEffect transition="in" filter="fade">
                                      <p:cBhvr>
                                        <p:cTn id="31" dur="1000"/>
                                        <p:tgtEl>
                                          <p:spTgt spid="11"/>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nodeType="click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wipe(up)">
                                      <p:cBhvr>
                                        <p:cTn id="36" dur="500"/>
                                        <p:tgtEl>
                                          <p:spTgt spid="13"/>
                                        </p:tgtEl>
                                      </p:cBhvr>
                                    </p:animEffect>
                                  </p:childTnLst>
                                </p:cTn>
                              </p:par>
                            </p:childTnLst>
                          </p:cTn>
                        </p:par>
                      </p:childTnLst>
                    </p:cTn>
                  </p:par>
                  <p:par>
                    <p:cTn id="37" fill="hold">
                      <p:stCondLst>
                        <p:cond delay="indefinite"/>
                      </p:stCondLst>
                      <p:childTnLst>
                        <p:par>
                          <p:cTn id="38" fill="hold">
                            <p:stCondLst>
                              <p:cond delay="0"/>
                            </p:stCondLst>
                            <p:childTnLst>
                              <p:par>
                                <p:cTn id="39" presetID="31" presetClass="entr" presetSubtype="0" fill="hold" nodeType="click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1000" fill="hold"/>
                                        <p:tgtEl>
                                          <p:spTgt spid="8"/>
                                        </p:tgtEl>
                                        <p:attrNameLst>
                                          <p:attrName>ppt_w</p:attrName>
                                        </p:attrNameLst>
                                      </p:cBhvr>
                                      <p:tavLst>
                                        <p:tav tm="0">
                                          <p:val>
                                            <p:fltVal val="0"/>
                                          </p:val>
                                        </p:tav>
                                        <p:tav tm="100000">
                                          <p:val>
                                            <p:strVal val="#ppt_w"/>
                                          </p:val>
                                        </p:tav>
                                      </p:tavLst>
                                    </p:anim>
                                    <p:anim calcmode="lin" valueType="num">
                                      <p:cBhvr>
                                        <p:cTn id="42" dur="1000" fill="hold"/>
                                        <p:tgtEl>
                                          <p:spTgt spid="8"/>
                                        </p:tgtEl>
                                        <p:attrNameLst>
                                          <p:attrName>ppt_h</p:attrName>
                                        </p:attrNameLst>
                                      </p:cBhvr>
                                      <p:tavLst>
                                        <p:tav tm="0">
                                          <p:val>
                                            <p:fltVal val="0"/>
                                          </p:val>
                                        </p:tav>
                                        <p:tav tm="100000">
                                          <p:val>
                                            <p:strVal val="#ppt_h"/>
                                          </p:val>
                                        </p:tav>
                                      </p:tavLst>
                                    </p:anim>
                                    <p:anim calcmode="lin" valueType="num">
                                      <p:cBhvr>
                                        <p:cTn id="43" dur="1000" fill="hold"/>
                                        <p:tgtEl>
                                          <p:spTgt spid="8"/>
                                        </p:tgtEl>
                                        <p:attrNameLst>
                                          <p:attrName>style.rotation</p:attrName>
                                        </p:attrNameLst>
                                      </p:cBhvr>
                                      <p:tavLst>
                                        <p:tav tm="0">
                                          <p:val>
                                            <p:fltVal val="90"/>
                                          </p:val>
                                        </p:tav>
                                        <p:tav tm="100000">
                                          <p:val>
                                            <p:fltVal val="0"/>
                                          </p:val>
                                        </p:tav>
                                      </p:tavLst>
                                    </p:anim>
                                    <p:animEffect transition="in" filter="fade">
                                      <p:cBhvr>
                                        <p:cTn id="44"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456378" y="3083561"/>
            <a:ext cx="2540000" cy="23968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 name="Picture 5"/>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360162" y="3591561"/>
            <a:ext cx="2011680" cy="25552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 name="Picture 1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3534" y="3826324"/>
            <a:ext cx="2980952" cy="2085714"/>
          </a:xfrm>
          <a:prstGeom prst="rect">
            <a:avLst/>
          </a:prstGeom>
        </p:spPr>
      </p:pic>
      <p:pic>
        <p:nvPicPr>
          <p:cNvPr id="21" name="Picture 2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905986" y="1038594"/>
            <a:ext cx="1780952" cy="1666667"/>
          </a:xfrm>
          <a:prstGeom prst="rect">
            <a:avLst/>
          </a:prstGeom>
        </p:spPr>
      </p:pic>
      <p:sp>
        <p:nvSpPr>
          <p:cNvPr id="22" name="Content Placeholder 1"/>
          <p:cNvSpPr>
            <a:spLocks noGrp="1"/>
          </p:cNvSpPr>
          <p:nvPr>
            <p:ph sz="half" idx="4294967295"/>
          </p:nvPr>
        </p:nvSpPr>
        <p:spPr>
          <a:xfrm>
            <a:off x="529387" y="1307940"/>
            <a:ext cx="7267075" cy="1643808"/>
          </a:xfrm>
          <a:prstGeom prst="rect">
            <a:avLst/>
          </a:prstGeom>
        </p:spPr>
        <p:txBody>
          <a:bodyPr>
            <a:noAutofit/>
          </a:bodyPr>
          <a:lstStyle/>
          <a:p>
            <a:pPr lvl="1"/>
            <a:endParaRPr lang="en-US" sz="2400" dirty="0" smtClean="0"/>
          </a:p>
          <a:p>
            <a:pPr lvl="1"/>
            <a:r>
              <a:rPr lang="en-US" sz="2400" b="1" dirty="0">
                <a:latin typeface="Bodoni MT" panose="02070603080606020203" pitchFamily="18" charset="0"/>
              </a:rPr>
              <a:t>5 </a:t>
            </a:r>
            <a:r>
              <a:rPr lang="en-US" sz="2400" b="1" dirty="0" smtClean="0">
                <a:solidFill>
                  <a:schemeClr val="tx1"/>
                </a:solidFill>
                <a:latin typeface="Bodoni MT" panose="02070603080606020203" pitchFamily="18" charset="0"/>
              </a:rPr>
              <a:t>Easy</a:t>
            </a:r>
            <a:r>
              <a:rPr lang="en-US" sz="2400" b="1" dirty="0" smtClean="0">
                <a:solidFill>
                  <a:srgbClr val="FF0000"/>
                </a:solidFill>
                <a:latin typeface="Bodoni MT" panose="02070603080606020203" pitchFamily="18" charset="0"/>
              </a:rPr>
              <a:t> </a:t>
            </a:r>
            <a:r>
              <a:rPr lang="en-US" sz="2400" b="1" dirty="0" smtClean="0">
                <a:latin typeface="Bodoni MT" panose="02070603080606020203" pitchFamily="18" charset="0"/>
              </a:rPr>
              <a:t>Steps, 4 </a:t>
            </a:r>
            <a:r>
              <a:rPr lang="en-US" sz="2400" b="1" dirty="0">
                <a:latin typeface="Bodoni MT" panose="02070603080606020203" pitchFamily="18" charset="0"/>
              </a:rPr>
              <a:t>Indoors and 1 Outdoors</a:t>
            </a:r>
          </a:p>
          <a:p>
            <a:pPr lvl="1"/>
            <a:r>
              <a:rPr lang="en-US" sz="2400" b="1" dirty="0">
                <a:latin typeface="Bodoni MT" panose="02070603080606020203" pitchFamily="18" charset="0"/>
              </a:rPr>
              <a:t>2 C</a:t>
            </a:r>
            <a:r>
              <a:rPr lang="en-US" sz="2400" b="1" dirty="0" smtClean="0">
                <a:latin typeface="Bodoni MT" panose="02070603080606020203" pitchFamily="18" charset="0"/>
              </a:rPr>
              <a:t>hallenging </a:t>
            </a:r>
            <a:r>
              <a:rPr lang="en-US" sz="2400" b="1" dirty="0">
                <a:latin typeface="Bodoni MT" panose="02070603080606020203" pitchFamily="18" charset="0"/>
              </a:rPr>
              <a:t>Steps, 1 Indoors and 1 Outdoors</a:t>
            </a:r>
          </a:p>
        </p:txBody>
      </p:sp>
      <p:sp>
        <p:nvSpPr>
          <p:cNvPr id="8" name="Rectangle 7"/>
          <p:cNvSpPr/>
          <p:nvPr/>
        </p:nvSpPr>
        <p:spPr>
          <a:xfrm>
            <a:off x="338928" y="858664"/>
            <a:ext cx="6858224" cy="707886"/>
          </a:xfrm>
          <a:prstGeom prst="rect">
            <a:avLst/>
          </a:prstGeom>
        </p:spPr>
        <p:txBody>
          <a:bodyPr wrap="none">
            <a:spAutoFit/>
          </a:bodyPr>
          <a:lstStyle/>
          <a:p>
            <a:r>
              <a:rPr lang="en-US" sz="3600" dirty="0" smtClean="0">
                <a:latin typeface="Bodoni MT" panose="02070603080606020203" pitchFamily="18" charset="0"/>
              </a:rPr>
              <a:t>Your </a:t>
            </a:r>
            <a:r>
              <a:rPr lang="en-US" sz="4000" u="sng" dirty="0" smtClean="0">
                <a:latin typeface="Bodoni MT" panose="02070603080606020203" pitchFamily="18" charset="0"/>
              </a:rPr>
              <a:t>Water</a:t>
            </a:r>
            <a:r>
              <a:rPr lang="en-US" sz="4000" dirty="0" smtClean="0">
                <a:latin typeface="Bodoni MT" panose="02070603080606020203" pitchFamily="18" charset="0"/>
              </a:rPr>
              <a:t> </a:t>
            </a:r>
            <a:r>
              <a:rPr lang="en-US" sz="3600" dirty="0" smtClean="0">
                <a:latin typeface="Bodoni MT" panose="02070603080606020203" pitchFamily="18" charset="0"/>
              </a:rPr>
              <a:t>Action Plan Includes:</a:t>
            </a:r>
            <a:endParaRPr lang="en-US" sz="3600" dirty="0">
              <a:latin typeface="Bodoni MT" panose="02070603080606020203" pitchFamily="18" charset="0"/>
            </a:endParaRPr>
          </a:p>
        </p:txBody>
      </p:sp>
    </p:spTree>
    <p:extLst>
      <p:ext uri="{BB962C8B-B14F-4D97-AF65-F5344CB8AC3E}">
        <p14:creationId xmlns:p14="http://schemas.microsoft.com/office/powerpoint/2010/main" val="5953575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2">
                                            <p:txEl>
                                              <p:pRg st="1" end="1"/>
                                            </p:txEl>
                                          </p:spTgt>
                                        </p:tgtEl>
                                        <p:attrNameLst>
                                          <p:attrName>style.visibility</p:attrName>
                                        </p:attrNameLst>
                                      </p:cBhvr>
                                      <p:to>
                                        <p:strVal val="visible"/>
                                      </p:to>
                                    </p:set>
                                    <p:anim calcmode="lin" valueType="num">
                                      <p:cBhvr additive="base">
                                        <p:cTn id="7" dur="500" fill="hold"/>
                                        <p:tgtEl>
                                          <p:spTgt spid="22">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2">
                                            <p:txEl>
                                              <p:pRg st="1" end="1"/>
                                            </p:txEl>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31" presetClass="entr" presetSubtype="0" fill="hold"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1000" fill="hold"/>
                                        <p:tgtEl>
                                          <p:spTgt spid="21"/>
                                        </p:tgtEl>
                                        <p:attrNameLst>
                                          <p:attrName>ppt_w</p:attrName>
                                        </p:attrNameLst>
                                      </p:cBhvr>
                                      <p:tavLst>
                                        <p:tav tm="0">
                                          <p:val>
                                            <p:fltVal val="0"/>
                                          </p:val>
                                        </p:tav>
                                        <p:tav tm="100000">
                                          <p:val>
                                            <p:strVal val="#ppt_w"/>
                                          </p:val>
                                        </p:tav>
                                      </p:tavLst>
                                    </p:anim>
                                    <p:anim calcmode="lin" valueType="num">
                                      <p:cBhvr>
                                        <p:cTn id="13" dur="1000" fill="hold"/>
                                        <p:tgtEl>
                                          <p:spTgt spid="21"/>
                                        </p:tgtEl>
                                        <p:attrNameLst>
                                          <p:attrName>ppt_h</p:attrName>
                                        </p:attrNameLst>
                                      </p:cBhvr>
                                      <p:tavLst>
                                        <p:tav tm="0">
                                          <p:val>
                                            <p:fltVal val="0"/>
                                          </p:val>
                                        </p:tav>
                                        <p:tav tm="100000">
                                          <p:val>
                                            <p:strVal val="#ppt_h"/>
                                          </p:val>
                                        </p:tav>
                                      </p:tavLst>
                                    </p:anim>
                                    <p:anim calcmode="lin" valueType="num">
                                      <p:cBhvr>
                                        <p:cTn id="14" dur="1000" fill="hold"/>
                                        <p:tgtEl>
                                          <p:spTgt spid="21"/>
                                        </p:tgtEl>
                                        <p:attrNameLst>
                                          <p:attrName>style.rotation</p:attrName>
                                        </p:attrNameLst>
                                      </p:cBhvr>
                                      <p:tavLst>
                                        <p:tav tm="0">
                                          <p:val>
                                            <p:fltVal val="90"/>
                                          </p:val>
                                        </p:tav>
                                        <p:tav tm="100000">
                                          <p:val>
                                            <p:fltVal val="0"/>
                                          </p:val>
                                        </p:tav>
                                      </p:tavLst>
                                    </p:anim>
                                    <p:animEffect transition="in" filter="fade">
                                      <p:cBhvr>
                                        <p:cTn id="15" dur="1000"/>
                                        <p:tgtEl>
                                          <p:spTgt spid="21"/>
                                        </p:tgtEl>
                                      </p:cBhvr>
                                    </p:animEffect>
                                  </p:childTnLst>
                                </p:cTn>
                              </p:par>
                            </p:childTnLst>
                          </p:cTn>
                        </p:par>
                        <p:par>
                          <p:cTn id="16" fill="hold">
                            <p:stCondLst>
                              <p:cond delay="1500"/>
                            </p:stCondLst>
                            <p:childTnLst>
                              <p:par>
                                <p:cTn id="17" presetID="21" presetClass="entr" presetSubtype="1"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wheel(1)">
                                      <p:cBhvr>
                                        <p:cTn id="19" dur="2000"/>
                                        <p:tgtEl>
                                          <p:spTgt spid="18"/>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nodeType="clickEffect">
                                  <p:stCondLst>
                                    <p:cond delay="0"/>
                                  </p:stCondLst>
                                  <p:childTnLst>
                                    <p:set>
                                      <p:cBhvr>
                                        <p:cTn id="23" dur="1" fill="hold">
                                          <p:stCondLst>
                                            <p:cond delay="0"/>
                                          </p:stCondLst>
                                        </p:cTn>
                                        <p:tgtEl>
                                          <p:spTgt spid="22">
                                            <p:txEl>
                                              <p:pRg st="2" end="2"/>
                                            </p:txEl>
                                          </p:spTgt>
                                        </p:tgtEl>
                                        <p:attrNameLst>
                                          <p:attrName>style.visibility</p:attrName>
                                        </p:attrNameLst>
                                      </p:cBhvr>
                                      <p:to>
                                        <p:strVal val="visible"/>
                                      </p:to>
                                    </p:set>
                                    <p:anim calcmode="lin" valueType="num">
                                      <p:cBhvr additive="base">
                                        <p:cTn id="24" dur="500" fill="hold"/>
                                        <p:tgtEl>
                                          <p:spTgt spid="22">
                                            <p:txEl>
                                              <p:pRg st="2" end="2"/>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22">
                                            <p:txEl>
                                              <p:pRg st="2" end="2"/>
                                            </p:txEl>
                                          </p:spTgt>
                                        </p:tgtEl>
                                        <p:attrNameLst>
                                          <p:attrName>ppt_y</p:attrName>
                                        </p:attrNameLst>
                                      </p:cBhvr>
                                      <p:tavLst>
                                        <p:tav tm="0">
                                          <p:val>
                                            <p:strVal val="#ppt_y"/>
                                          </p:val>
                                        </p:tav>
                                        <p:tav tm="100000">
                                          <p:val>
                                            <p:strVal val="#ppt_y"/>
                                          </p:val>
                                        </p:tav>
                                      </p:tavLst>
                                    </p:anim>
                                  </p:childTnLst>
                                </p:cTn>
                              </p:par>
                            </p:childTnLst>
                          </p:cTn>
                        </p:par>
                        <p:par>
                          <p:cTn id="26" fill="hold">
                            <p:stCondLst>
                              <p:cond delay="500"/>
                            </p:stCondLst>
                            <p:childTnLst>
                              <p:par>
                                <p:cTn id="27" presetID="2" presetClass="entr" presetSubtype="9" fill="hold" nodeType="afterEffect">
                                  <p:stCondLst>
                                    <p:cond delay="0"/>
                                  </p:stCondLst>
                                  <p:childTnLst>
                                    <p:set>
                                      <p:cBhvr>
                                        <p:cTn id="28" dur="1" fill="hold">
                                          <p:stCondLst>
                                            <p:cond delay="0"/>
                                          </p:stCondLst>
                                        </p:cTn>
                                        <p:tgtEl>
                                          <p:spTgt spid="20"/>
                                        </p:tgtEl>
                                        <p:attrNameLst>
                                          <p:attrName>style.visibility</p:attrName>
                                        </p:attrNameLst>
                                      </p:cBhvr>
                                      <p:to>
                                        <p:strVal val="visible"/>
                                      </p:to>
                                    </p:set>
                                    <p:anim calcmode="lin" valueType="num">
                                      <p:cBhvr additive="base">
                                        <p:cTn id="29" dur="500" fill="hold"/>
                                        <p:tgtEl>
                                          <p:spTgt spid="20"/>
                                        </p:tgtEl>
                                        <p:attrNameLst>
                                          <p:attrName>ppt_x</p:attrName>
                                        </p:attrNameLst>
                                      </p:cBhvr>
                                      <p:tavLst>
                                        <p:tav tm="0">
                                          <p:val>
                                            <p:strVal val="0-#ppt_w/2"/>
                                          </p:val>
                                        </p:tav>
                                        <p:tav tm="100000">
                                          <p:val>
                                            <p:strVal val="#ppt_x"/>
                                          </p:val>
                                        </p:tav>
                                      </p:tavLst>
                                    </p:anim>
                                    <p:anim calcmode="lin" valueType="num">
                                      <p:cBhvr additive="base">
                                        <p:cTn id="30" dur="500" fill="hold"/>
                                        <p:tgtEl>
                                          <p:spTgt spid="20"/>
                                        </p:tgtEl>
                                        <p:attrNameLst>
                                          <p:attrName>ppt_y</p:attrName>
                                        </p:attrNameLst>
                                      </p:cBhvr>
                                      <p:tavLst>
                                        <p:tav tm="0">
                                          <p:val>
                                            <p:strVal val="0-#ppt_h/2"/>
                                          </p:val>
                                        </p:tav>
                                        <p:tav tm="100000">
                                          <p:val>
                                            <p:strVal val="#ppt_y"/>
                                          </p:val>
                                        </p:tav>
                                      </p:tavLst>
                                    </p:anim>
                                  </p:childTnLst>
                                </p:cTn>
                              </p:par>
                              <p:par>
                                <p:cTn id="31" presetID="2" presetClass="entr" presetSubtype="3" fill="hold" nodeType="with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additive="base">
                                        <p:cTn id="33" dur="500" fill="hold"/>
                                        <p:tgtEl>
                                          <p:spTgt spid="19"/>
                                        </p:tgtEl>
                                        <p:attrNameLst>
                                          <p:attrName>ppt_x</p:attrName>
                                        </p:attrNameLst>
                                      </p:cBhvr>
                                      <p:tavLst>
                                        <p:tav tm="0">
                                          <p:val>
                                            <p:strVal val="1+#ppt_w/2"/>
                                          </p:val>
                                        </p:tav>
                                        <p:tav tm="100000">
                                          <p:val>
                                            <p:strVal val="#ppt_x"/>
                                          </p:val>
                                        </p:tav>
                                      </p:tavLst>
                                    </p:anim>
                                    <p:anim calcmode="lin" valueType="num">
                                      <p:cBhvr additive="base">
                                        <p:cTn id="34" dur="500" fill="hold"/>
                                        <p:tgtEl>
                                          <p:spTgt spid="1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
          <p:cNvSpPr>
            <a:spLocks noGrp="1"/>
          </p:cNvSpPr>
          <p:nvPr>
            <p:ph sz="half" idx="4294967295"/>
          </p:nvPr>
        </p:nvSpPr>
        <p:spPr>
          <a:xfrm>
            <a:off x="817581" y="1307939"/>
            <a:ext cx="7175351" cy="3299230"/>
          </a:xfrm>
          <a:prstGeom prst="rect">
            <a:avLst/>
          </a:prstGeom>
        </p:spPr>
        <p:txBody>
          <a:bodyPr>
            <a:normAutofit fontScale="92500" lnSpcReduction="20000"/>
          </a:bodyPr>
          <a:lstStyle/>
          <a:p>
            <a:pPr lvl="1"/>
            <a:endParaRPr lang="en-US" sz="900" dirty="0" smtClean="0"/>
          </a:p>
          <a:p>
            <a:pPr lvl="1"/>
            <a:r>
              <a:rPr lang="en-US" sz="2400" dirty="0" smtClean="0"/>
              <a:t>FJMC’s </a:t>
            </a:r>
            <a:r>
              <a:rPr lang="en-US" sz="2400" dirty="0" err="1" smtClean="0"/>
              <a:t>Shomrei</a:t>
            </a:r>
            <a:r>
              <a:rPr lang="en-US" sz="2400" dirty="0" smtClean="0"/>
              <a:t> </a:t>
            </a:r>
            <a:r>
              <a:rPr lang="en-US" sz="2400" dirty="0" err="1" smtClean="0"/>
              <a:t>Ha'Aretz</a:t>
            </a:r>
            <a:r>
              <a:rPr lang="en-US" sz="2400" dirty="0" smtClean="0"/>
              <a:t> page</a:t>
            </a:r>
            <a:endParaRPr lang="en-US" sz="2400" dirty="0"/>
          </a:p>
          <a:p>
            <a:pPr marL="862013" lvl="1" indent="261938"/>
            <a:r>
              <a:rPr lang="en-US" sz="2400" dirty="0" smtClean="0"/>
              <a:t> http</a:t>
            </a:r>
            <a:r>
              <a:rPr lang="en-US" sz="2400" dirty="0"/>
              <a:t>://</a:t>
            </a:r>
            <a:r>
              <a:rPr lang="en-US" sz="2400" dirty="0" smtClean="0"/>
              <a:t>www.fjmc.org/content/stewards-land</a:t>
            </a:r>
          </a:p>
          <a:p>
            <a:pPr lvl="1"/>
            <a:r>
              <a:rPr lang="en-US" sz="2400" dirty="0" smtClean="0"/>
              <a:t>Prayers </a:t>
            </a:r>
            <a:r>
              <a:rPr lang="en-US" sz="2400" dirty="0"/>
              <a:t>and sacred texts</a:t>
            </a:r>
          </a:p>
          <a:p>
            <a:pPr lvl="1"/>
            <a:r>
              <a:rPr lang="en-US" sz="2400" dirty="0"/>
              <a:t>Lesson plans for adults, </a:t>
            </a:r>
            <a:r>
              <a:rPr lang="en-US" sz="2400" dirty="0" smtClean="0"/>
              <a:t>teens, and </a:t>
            </a:r>
            <a:r>
              <a:rPr lang="en-US" sz="2400" dirty="0"/>
              <a:t>children</a:t>
            </a:r>
          </a:p>
          <a:p>
            <a:pPr lvl="1"/>
            <a:r>
              <a:rPr lang="en-US" sz="2400" dirty="0" smtClean="0"/>
              <a:t>Fact sheets</a:t>
            </a:r>
            <a:endParaRPr lang="en-US" sz="2400" dirty="0"/>
          </a:p>
          <a:p>
            <a:pPr lvl="1"/>
            <a:r>
              <a:rPr lang="en-US" sz="2400" dirty="0"/>
              <a:t>Bulletin </a:t>
            </a:r>
            <a:r>
              <a:rPr lang="en-US" sz="2400" dirty="0" smtClean="0"/>
              <a:t>inserts / handouts</a:t>
            </a:r>
            <a:endParaRPr lang="en-US" sz="2400" dirty="0"/>
          </a:p>
          <a:p>
            <a:pPr lvl="1"/>
            <a:r>
              <a:rPr lang="en-US" sz="2400" dirty="0"/>
              <a:t>Facts and figures</a:t>
            </a:r>
          </a:p>
          <a:p>
            <a:pPr lvl="1"/>
            <a:r>
              <a:rPr lang="en-US" sz="2400" dirty="0"/>
              <a:t>Telephone and email support</a:t>
            </a:r>
          </a:p>
          <a:p>
            <a:pPr lvl="2"/>
            <a:endParaRPr lang="en-US" sz="2000" dirty="0" smtClean="0">
              <a:latin typeface="Bodoni MT" panose="02070603080606020203" pitchFamily="18" charset="0"/>
            </a:endParaRPr>
          </a:p>
        </p:txBody>
      </p:sp>
      <p:sp>
        <p:nvSpPr>
          <p:cNvPr id="3" name="Rectangle 2"/>
          <p:cNvSpPr/>
          <p:nvPr/>
        </p:nvSpPr>
        <p:spPr>
          <a:xfrm>
            <a:off x="817581" y="744202"/>
            <a:ext cx="5872313" cy="646331"/>
          </a:xfrm>
          <a:prstGeom prst="rect">
            <a:avLst/>
          </a:prstGeom>
        </p:spPr>
        <p:txBody>
          <a:bodyPr wrap="none">
            <a:spAutoFit/>
          </a:bodyPr>
          <a:lstStyle/>
          <a:p>
            <a:r>
              <a:rPr lang="en-US" sz="3600" dirty="0" smtClean="0">
                <a:solidFill>
                  <a:prstClr val="black"/>
                </a:solidFill>
                <a:latin typeface="Bodoni MT" panose="02070603080606020203" pitchFamily="18" charset="0"/>
              </a:rPr>
              <a:t>Use Your Planning Resources</a:t>
            </a:r>
            <a:endParaRPr lang="en-US" sz="3600" dirty="0">
              <a:solidFill>
                <a:prstClr val="black"/>
              </a:solidFill>
              <a:latin typeface="Bodoni MT" panose="02070603080606020203" pitchFamily="18" charset="0"/>
            </a:endParaRPr>
          </a:p>
        </p:txBody>
      </p:sp>
      <p:pic>
        <p:nvPicPr>
          <p:cNvPr id="2" name="Picture 1"/>
          <p:cNvPicPr>
            <a:picLocks noChangeAspect="1"/>
          </p:cNvPicPr>
          <p:nvPr/>
        </p:nvPicPr>
        <p:blipFill>
          <a:blip r:embed="rId3"/>
          <a:stretch>
            <a:fillRect/>
          </a:stretch>
        </p:blipFill>
        <p:spPr>
          <a:xfrm>
            <a:off x="1802038" y="3568928"/>
            <a:ext cx="5206435" cy="2328874"/>
          </a:xfrm>
          <a:prstGeom prst="rect">
            <a:avLst/>
          </a:prstGeom>
        </p:spPr>
      </p:pic>
    </p:spTree>
    <p:extLst>
      <p:ext uri="{BB962C8B-B14F-4D97-AF65-F5344CB8AC3E}">
        <p14:creationId xmlns:p14="http://schemas.microsoft.com/office/powerpoint/2010/main" val="16464468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
          <p:cNvSpPr>
            <a:spLocks noGrp="1"/>
          </p:cNvSpPr>
          <p:nvPr>
            <p:ph sz="half" idx="4294967295"/>
          </p:nvPr>
        </p:nvSpPr>
        <p:spPr>
          <a:xfrm>
            <a:off x="817581" y="1307939"/>
            <a:ext cx="7175351" cy="2470685"/>
          </a:xfrm>
          <a:prstGeom prst="rect">
            <a:avLst/>
          </a:prstGeom>
        </p:spPr>
        <p:txBody>
          <a:bodyPr>
            <a:normAutofit/>
          </a:bodyPr>
          <a:lstStyle/>
          <a:p>
            <a:endParaRPr lang="en-US" sz="1100" dirty="0" smtClean="0"/>
          </a:p>
          <a:p>
            <a:r>
              <a:rPr lang="en-US" sz="2800" dirty="0">
                <a:latin typeface="Bodoni MT" panose="02070603080606020203" pitchFamily="18" charset="0"/>
              </a:rPr>
              <a:t>Worship Service</a:t>
            </a:r>
          </a:p>
          <a:p>
            <a:r>
              <a:rPr lang="en-US" sz="2800" dirty="0" smtClean="0">
                <a:latin typeface="Bodoni MT" panose="02070603080606020203" pitchFamily="18" charset="0"/>
              </a:rPr>
              <a:t>Educational Classes</a:t>
            </a:r>
          </a:p>
          <a:p>
            <a:pPr lvl="1"/>
            <a:r>
              <a:rPr lang="en-US" sz="2800" dirty="0" smtClean="0">
                <a:latin typeface="Bodoni MT" panose="02070603080606020203" pitchFamily="18" charset="0"/>
              </a:rPr>
              <a:t>Different classes for different ages</a:t>
            </a:r>
          </a:p>
          <a:p>
            <a:r>
              <a:rPr lang="en-US" sz="2800" dirty="0" smtClean="0">
                <a:latin typeface="Bodoni MT" panose="02070603080606020203" pitchFamily="18" charset="0"/>
              </a:rPr>
              <a:t>Take the pledge</a:t>
            </a:r>
          </a:p>
        </p:txBody>
      </p:sp>
      <p:sp>
        <p:nvSpPr>
          <p:cNvPr id="3" name="Rectangle 2"/>
          <p:cNvSpPr/>
          <p:nvPr/>
        </p:nvSpPr>
        <p:spPr>
          <a:xfrm>
            <a:off x="817581" y="744202"/>
            <a:ext cx="6113725" cy="646331"/>
          </a:xfrm>
          <a:prstGeom prst="rect">
            <a:avLst/>
          </a:prstGeom>
        </p:spPr>
        <p:txBody>
          <a:bodyPr wrap="none">
            <a:spAutoFit/>
          </a:bodyPr>
          <a:lstStyle/>
          <a:p>
            <a:r>
              <a:rPr lang="en-US" sz="3600" dirty="0">
                <a:latin typeface="Bodoni MT" panose="02070603080606020203" pitchFamily="18" charset="0"/>
              </a:rPr>
              <a:t>#3. Hold Your Weekend Event</a:t>
            </a:r>
          </a:p>
        </p:txBody>
      </p:sp>
      <p:sp>
        <p:nvSpPr>
          <p:cNvPr id="5" name="Title 2"/>
          <p:cNvSpPr txBox="1">
            <a:spLocks/>
          </p:cNvSpPr>
          <p:nvPr/>
        </p:nvSpPr>
        <p:spPr>
          <a:xfrm>
            <a:off x="1010070" y="3951885"/>
            <a:ext cx="6790371" cy="1551007"/>
          </a:xfrm>
          <a:prstGeom prst="rect">
            <a:avLst/>
          </a:prstGeom>
        </p:spPr>
        <p:txBody>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buFont typeface="Georgia" pitchFamily="18" charset="0"/>
              <a:buNone/>
            </a:pPr>
            <a:r>
              <a:rPr lang="en-US" sz="4000" dirty="0" smtClean="0">
                <a:solidFill>
                  <a:schemeClr val="accent3">
                    <a:lumMod val="50000"/>
                  </a:schemeClr>
                </a:solidFill>
              </a:rPr>
              <a:t>“I pledge to make my life a blessing for the earth”</a:t>
            </a:r>
            <a:endParaRPr lang="en-US" sz="4000" dirty="0">
              <a:solidFill>
                <a:schemeClr val="accent3">
                  <a:lumMod val="50000"/>
                </a:schemeClr>
              </a:solidFill>
            </a:endParaRPr>
          </a:p>
        </p:txBody>
      </p:sp>
    </p:spTree>
    <p:extLst>
      <p:ext uri="{BB962C8B-B14F-4D97-AF65-F5344CB8AC3E}">
        <p14:creationId xmlns:p14="http://schemas.microsoft.com/office/powerpoint/2010/main" val="7865699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
          <p:cNvSpPr>
            <a:spLocks noGrp="1"/>
          </p:cNvSpPr>
          <p:nvPr>
            <p:ph sz="half" idx="4294967295"/>
          </p:nvPr>
        </p:nvSpPr>
        <p:spPr>
          <a:xfrm>
            <a:off x="787437" y="1354237"/>
            <a:ext cx="7175351" cy="4304441"/>
          </a:xfrm>
          <a:prstGeom prst="rect">
            <a:avLst/>
          </a:prstGeom>
        </p:spPr>
        <p:txBody>
          <a:bodyPr>
            <a:normAutofit fontScale="92500" lnSpcReduction="10000"/>
          </a:bodyPr>
          <a:lstStyle/>
          <a:p>
            <a:endParaRPr lang="en-US" dirty="0" smtClean="0">
              <a:latin typeface="Bodoni MT" panose="02070603080606020203" pitchFamily="18" charset="0"/>
            </a:endParaRPr>
          </a:p>
          <a:p>
            <a:pPr lvl="1"/>
            <a:r>
              <a:rPr lang="en-US" sz="2600" dirty="0">
                <a:latin typeface="Bodoni MT" panose="02070603080606020203" pitchFamily="18" charset="0"/>
              </a:rPr>
              <a:t>Temple Beth </a:t>
            </a:r>
            <a:r>
              <a:rPr lang="en-US" sz="2600" dirty="0" err="1">
                <a:latin typeface="Bodoni MT" panose="02070603080606020203" pitchFamily="18" charset="0"/>
              </a:rPr>
              <a:t>Tzedek</a:t>
            </a:r>
            <a:r>
              <a:rPr lang="en-US" sz="2600" dirty="0">
                <a:latin typeface="Bodoni MT" panose="02070603080606020203" pitchFamily="18" charset="0"/>
              </a:rPr>
              <a:t> created </a:t>
            </a:r>
            <a:r>
              <a:rPr lang="en-US" sz="2600" dirty="0" smtClean="0">
                <a:latin typeface="Bodoni MT" panose="02070603080606020203" pitchFamily="18" charset="0"/>
              </a:rPr>
              <a:t>an </a:t>
            </a:r>
            <a:r>
              <a:rPr lang="en-US" sz="2600" dirty="0">
                <a:latin typeface="Bodoni MT" panose="02070603080606020203" pitchFamily="18" charset="0"/>
              </a:rPr>
              <a:t>Energy Hero to </a:t>
            </a:r>
            <a:r>
              <a:rPr lang="en-US" sz="2600" dirty="0" smtClean="0">
                <a:latin typeface="Bodoni MT" panose="02070603080606020203" pitchFamily="18" charset="0"/>
              </a:rPr>
              <a:t>better reach </a:t>
            </a:r>
            <a:r>
              <a:rPr lang="en-US" sz="2600" dirty="0">
                <a:latin typeface="Bodoni MT" panose="02070603080606020203" pitchFamily="18" charset="0"/>
              </a:rPr>
              <a:t>the kids</a:t>
            </a:r>
          </a:p>
          <a:p>
            <a:pPr lvl="2"/>
            <a:r>
              <a:rPr lang="en-US" sz="2200" dirty="0" smtClean="0">
                <a:latin typeface="Bodoni MT" panose="02070603080606020203" pitchFamily="18" charset="0"/>
              </a:rPr>
              <a:t>3 different age-based programs</a:t>
            </a:r>
          </a:p>
          <a:p>
            <a:pPr lvl="2"/>
            <a:endParaRPr lang="en-US" sz="2200" dirty="0" smtClean="0">
              <a:latin typeface="Bodoni MT" panose="02070603080606020203" pitchFamily="18" charset="0"/>
            </a:endParaRPr>
          </a:p>
          <a:p>
            <a:pPr lvl="1"/>
            <a:r>
              <a:rPr lang="en-US" sz="2600" dirty="0" smtClean="0">
                <a:latin typeface="Bodoni MT" panose="02070603080606020203" pitchFamily="18" charset="0"/>
              </a:rPr>
              <a:t>Temple Torat Emet (my Temple) held an energy weekend with our social action committee  </a:t>
            </a:r>
          </a:p>
          <a:p>
            <a:pPr lvl="2"/>
            <a:r>
              <a:rPr lang="en-US" sz="2400" dirty="0" smtClean="0">
                <a:latin typeface="Bodoni MT" panose="02070603080606020203" pitchFamily="18" charset="0"/>
              </a:rPr>
              <a:t>Energy sermons and activities Friday through Sunday</a:t>
            </a:r>
          </a:p>
          <a:p>
            <a:pPr lvl="2"/>
            <a:r>
              <a:rPr lang="en-US" sz="2400" dirty="0" smtClean="0">
                <a:solidFill>
                  <a:schemeClr val="tx1"/>
                </a:solidFill>
                <a:latin typeface="Bodoni MT" panose="02070603080606020203" pitchFamily="18" charset="0"/>
              </a:rPr>
              <a:t>Our Rabbi, Rabbi Edward Bernstein, is a </a:t>
            </a:r>
            <a:r>
              <a:rPr lang="en-US" sz="2400" dirty="0" err="1" smtClean="0">
                <a:solidFill>
                  <a:schemeClr val="tx1"/>
                </a:solidFill>
                <a:latin typeface="Bodoni MT" panose="02070603080606020203" pitchFamily="18" charset="0"/>
              </a:rPr>
              <a:t>GreenFaith</a:t>
            </a:r>
            <a:r>
              <a:rPr lang="en-US" sz="2400" dirty="0" smtClean="0">
                <a:solidFill>
                  <a:schemeClr val="tx1"/>
                </a:solidFill>
                <a:latin typeface="Bodoni MT" panose="02070603080606020203" pitchFamily="18" charset="0"/>
              </a:rPr>
              <a:t> Fellow</a:t>
            </a:r>
            <a:endParaRPr lang="en-US" dirty="0">
              <a:solidFill>
                <a:schemeClr val="tx1"/>
              </a:solidFill>
              <a:latin typeface="Bodoni MT" panose="02070603080606020203" pitchFamily="18" charset="0"/>
            </a:endParaRPr>
          </a:p>
        </p:txBody>
      </p:sp>
      <p:sp>
        <p:nvSpPr>
          <p:cNvPr id="2" name="Rectangle 1"/>
          <p:cNvSpPr/>
          <p:nvPr/>
        </p:nvSpPr>
        <p:spPr>
          <a:xfrm>
            <a:off x="817581" y="744202"/>
            <a:ext cx="6127575" cy="646331"/>
          </a:xfrm>
          <a:prstGeom prst="rect">
            <a:avLst/>
          </a:prstGeom>
        </p:spPr>
        <p:txBody>
          <a:bodyPr wrap="none">
            <a:spAutoFit/>
          </a:bodyPr>
          <a:lstStyle/>
          <a:p>
            <a:r>
              <a:rPr lang="en-US" sz="3600" dirty="0" smtClean="0">
                <a:latin typeface="Bodoni MT" panose="02070603080606020203" pitchFamily="18" charset="0"/>
              </a:rPr>
              <a:t>Get the Congregation Involved</a:t>
            </a:r>
            <a:endParaRPr lang="en-US" sz="3600" dirty="0">
              <a:latin typeface="Bodoni MT" panose="02070603080606020203" pitchFamily="18"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83355" y="1702702"/>
            <a:ext cx="3932400" cy="2090943"/>
          </a:xfrm>
          <a:prstGeom prst="rect">
            <a:avLst/>
          </a:prstGeom>
        </p:spPr>
      </p:pic>
    </p:spTree>
    <p:extLst>
      <p:ext uri="{BB962C8B-B14F-4D97-AF65-F5344CB8AC3E}">
        <p14:creationId xmlns:p14="http://schemas.microsoft.com/office/powerpoint/2010/main" val="1610711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
          <p:cNvSpPr>
            <a:spLocks noGrp="1"/>
          </p:cNvSpPr>
          <p:nvPr>
            <p:ph sz="half" idx="4294967295"/>
          </p:nvPr>
        </p:nvSpPr>
        <p:spPr>
          <a:xfrm>
            <a:off x="487940" y="1451189"/>
            <a:ext cx="3465496" cy="3873846"/>
          </a:xfrm>
          <a:prstGeom prst="rect">
            <a:avLst/>
          </a:prstGeom>
        </p:spPr>
        <p:txBody>
          <a:bodyPr>
            <a:normAutofit/>
          </a:bodyPr>
          <a:lstStyle/>
          <a:p>
            <a:r>
              <a:rPr lang="en-US" sz="2800" b="0" dirty="0">
                <a:latin typeface="Bodoni MT" panose="02070603080606020203" pitchFamily="18" charset="0"/>
              </a:rPr>
              <a:t>S</a:t>
            </a:r>
            <a:r>
              <a:rPr lang="en-US" sz="2800" b="0" dirty="0" smtClean="0">
                <a:latin typeface="Bodoni MT" panose="02070603080606020203" pitchFamily="18" charset="0"/>
              </a:rPr>
              <a:t>peakers on the different types of energy</a:t>
            </a:r>
            <a:endParaRPr lang="en-US" sz="2800" b="0" dirty="0">
              <a:latin typeface="Bodoni MT" panose="02070603080606020203" pitchFamily="18" charset="0"/>
            </a:endParaRPr>
          </a:p>
          <a:p>
            <a:r>
              <a:rPr lang="en-US" sz="2800" b="0" dirty="0" smtClean="0">
                <a:latin typeface="Bodoni MT" panose="02070603080606020203" pitchFamily="18" charset="0"/>
              </a:rPr>
              <a:t> Age appropriate activities</a:t>
            </a:r>
          </a:p>
          <a:p>
            <a:r>
              <a:rPr lang="en-US" sz="2800" b="0" dirty="0" smtClean="0">
                <a:latin typeface="Bodoni MT" panose="02070603080606020203" pitchFamily="18" charset="0"/>
              </a:rPr>
              <a:t>Temple-wide function</a:t>
            </a:r>
            <a:endParaRPr lang="en-US" b="0" dirty="0" smtClean="0">
              <a:latin typeface="Bodoni MT" panose="02070603080606020203" pitchFamily="18" charset="0"/>
            </a:endParaRPr>
          </a:p>
          <a:p>
            <a:endParaRPr lang="en-US" b="0" dirty="0">
              <a:latin typeface="Bodoni MT" panose="02070603080606020203" pitchFamily="18" charset="0"/>
            </a:endParaRPr>
          </a:p>
        </p:txBody>
      </p:sp>
      <p:sp>
        <p:nvSpPr>
          <p:cNvPr id="6" name="Rectangle 5"/>
          <p:cNvSpPr/>
          <p:nvPr/>
        </p:nvSpPr>
        <p:spPr>
          <a:xfrm>
            <a:off x="838398" y="692419"/>
            <a:ext cx="6584378" cy="646331"/>
          </a:xfrm>
          <a:prstGeom prst="rect">
            <a:avLst/>
          </a:prstGeom>
        </p:spPr>
        <p:txBody>
          <a:bodyPr wrap="square">
            <a:spAutoFit/>
          </a:bodyPr>
          <a:lstStyle/>
          <a:p>
            <a:r>
              <a:rPr lang="en-US" sz="3600" dirty="0" smtClean="0">
                <a:latin typeface="Bodoni MT" panose="02070603080606020203" pitchFamily="18" charset="0"/>
              </a:rPr>
              <a:t>Our Energy Weekend was Busy!</a:t>
            </a:r>
            <a:endParaRPr lang="en-US" sz="36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72840" y="1338750"/>
            <a:ext cx="4955153" cy="4334321"/>
          </a:xfrm>
          <a:prstGeom prst="rect">
            <a:avLst/>
          </a:prstGeom>
        </p:spPr>
      </p:pic>
    </p:spTree>
    <p:extLst>
      <p:ext uri="{BB962C8B-B14F-4D97-AF65-F5344CB8AC3E}">
        <p14:creationId xmlns:p14="http://schemas.microsoft.com/office/powerpoint/2010/main" val="39786646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47868" y="1399591"/>
            <a:ext cx="7968343" cy="4795936"/>
          </a:xfrm>
        </p:spPr>
        <p:txBody>
          <a:bodyPr>
            <a:normAutofit fontScale="85000" lnSpcReduction="20000"/>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r>
              <a:rPr lang="en-US" sz="3300" dirty="0" smtClean="0"/>
              <a:t>Water Activities</a:t>
            </a:r>
            <a:r>
              <a:rPr lang="en-US" dirty="0" smtClean="0"/>
              <a:t>					</a:t>
            </a:r>
          </a:p>
          <a:p>
            <a:endParaRPr lang="en-US" dirty="0" smtClean="0"/>
          </a:p>
          <a:p>
            <a:endParaRPr lang="en-US" dirty="0"/>
          </a:p>
          <a:p>
            <a:endParaRPr lang="en-US" dirty="0" smtClean="0"/>
          </a:p>
          <a:p>
            <a:endParaRPr lang="en-US" dirty="0" smtClean="0"/>
          </a:p>
          <a:p>
            <a:endParaRPr lang="en-US" dirty="0"/>
          </a:p>
        </p:txBody>
      </p:sp>
      <p:pic>
        <p:nvPicPr>
          <p:cNvPr id="6" name="Content Placeholder 4"/>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34483" y="765111"/>
            <a:ext cx="3854968" cy="4795934"/>
          </a:xfrm>
          <a:prstGeom prst="rect">
            <a:avLst/>
          </a:prstGeom>
        </p:spPr>
      </p:pic>
      <p:pic>
        <p:nvPicPr>
          <p:cNvPr id="7" name="Picture 2"/>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645025" y="1007707"/>
            <a:ext cx="3899535" cy="5187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2339610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
          <p:cNvSpPr>
            <a:spLocks noGrp="1"/>
          </p:cNvSpPr>
          <p:nvPr>
            <p:ph sz="half" idx="4294967295"/>
          </p:nvPr>
        </p:nvSpPr>
        <p:spPr>
          <a:xfrm>
            <a:off x="541177" y="1307939"/>
            <a:ext cx="6643394" cy="3953872"/>
          </a:xfrm>
          <a:prstGeom prst="rect">
            <a:avLst/>
          </a:prstGeom>
        </p:spPr>
        <p:txBody>
          <a:bodyPr>
            <a:normAutofit/>
          </a:bodyPr>
          <a:lstStyle/>
          <a:p>
            <a:pPr marL="45720" indent="0">
              <a:buNone/>
            </a:pPr>
            <a:endParaRPr lang="en-US" dirty="0" smtClean="0">
              <a:latin typeface="Bodoni MT" panose="02070603080606020203" pitchFamily="18" charset="0"/>
            </a:endParaRPr>
          </a:p>
          <a:p>
            <a:r>
              <a:rPr lang="en-US" sz="3200" dirty="0" smtClean="0">
                <a:latin typeface="Bodoni MT" panose="02070603080606020203" pitchFamily="18" charset="0"/>
              </a:rPr>
              <a:t>Don’t keep it a secret!</a:t>
            </a:r>
          </a:p>
          <a:p>
            <a:pPr lvl="1"/>
            <a:r>
              <a:rPr lang="en-US" sz="2800" dirty="0" smtClean="0">
                <a:latin typeface="Bodoni MT" panose="02070603080606020203" pitchFamily="18" charset="0"/>
              </a:rPr>
              <a:t>Announce plan </a:t>
            </a:r>
          </a:p>
          <a:p>
            <a:pPr lvl="1"/>
            <a:r>
              <a:rPr lang="en-US" sz="2800" dirty="0" smtClean="0">
                <a:latin typeface="Bodoni MT" panose="02070603080606020203" pitchFamily="18" charset="0"/>
              </a:rPr>
              <a:t>Give updates</a:t>
            </a:r>
          </a:p>
          <a:p>
            <a:pPr lvl="1"/>
            <a:r>
              <a:rPr lang="en-US" sz="2800" dirty="0" smtClean="0">
                <a:latin typeface="Bodoni MT" panose="02070603080606020203" pitchFamily="18" charset="0"/>
              </a:rPr>
              <a:t>Issue preliminary bulletin  </a:t>
            </a:r>
          </a:p>
          <a:p>
            <a:pPr lvl="1"/>
            <a:r>
              <a:rPr lang="en-US" sz="2800" dirty="0" smtClean="0">
                <a:latin typeface="Bodoni MT" panose="02070603080606020203" pitchFamily="18" charset="0"/>
              </a:rPr>
              <a:t>Report progress</a:t>
            </a:r>
          </a:p>
          <a:p>
            <a:endParaRPr lang="en-US" dirty="0" smtClean="0">
              <a:latin typeface="Bodoni MT" panose="02070603080606020203" pitchFamily="18" charset="0"/>
            </a:endParaRPr>
          </a:p>
        </p:txBody>
      </p:sp>
      <p:sp>
        <p:nvSpPr>
          <p:cNvPr id="3" name="Rectangle 2"/>
          <p:cNvSpPr/>
          <p:nvPr/>
        </p:nvSpPr>
        <p:spPr>
          <a:xfrm>
            <a:off x="817581" y="744202"/>
            <a:ext cx="6366990" cy="646331"/>
          </a:xfrm>
          <a:prstGeom prst="rect">
            <a:avLst/>
          </a:prstGeom>
        </p:spPr>
        <p:txBody>
          <a:bodyPr wrap="square">
            <a:spAutoFit/>
          </a:bodyPr>
          <a:lstStyle/>
          <a:p>
            <a:r>
              <a:rPr lang="en-US" sz="3600" dirty="0" smtClean="0">
                <a:latin typeface="Bodoni MT" panose="02070603080606020203" pitchFamily="18" charset="0"/>
              </a:rPr>
              <a:t>#4. Publicize Your Good Work </a:t>
            </a:r>
            <a:endParaRPr lang="en-US" sz="3600" dirty="0">
              <a:latin typeface="Bodoni MT" panose="02070603080606020203" pitchFamily="18" charset="0"/>
            </a:endParaRPr>
          </a:p>
        </p:txBody>
      </p:sp>
    </p:spTree>
    <p:extLst>
      <p:ext uri="{BB962C8B-B14F-4D97-AF65-F5344CB8AC3E}">
        <p14:creationId xmlns:p14="http://schemas.microsoft.com/office/powerpoint/2010/main" val="16777830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
          <p:cNvSpPr>
            <a:spLocks noGrp="1"/>
          </p:cNvSpPr>
          <p:nvPr>
            <p:ph sz="half" idx="4294967295"/>
          </p:nvPr>
        </p:nvSpPr>
        <p:spPr>
          <a:xfrm>
            <a:off x="487940" y="1322853"/>
            <a:ext cx="7924540" cy="4027989"/>
          </a:xfrm>
          <a:prstGeom prst="rect">
            <a:avLst/>
          </a:prstGeom>
        </p:spPr>
        <p:txBody>
          <a:bodyPr>
            <a:normAutofit lnSpcReduction="10000"/>
          </a:bodyPr>
          <a:lstStyle/>
          <a:p>
            <a:pPr marL="45720" indent="0" algn="ctr">
              <a:buNone/>
            </a:pPr>
            <a:r>
              <a:rPr lang="en-US" sz="3000" dirty="0">
                <a:latin typeface="Bodoni MT" panose="02070603080606020203" pitchFamily="18" charset="0"/>
              </a:rPr>
              <a:t>FJMC &amp; </a:t>
            </a:r>
            <a:r>
              <a:rPr lang="en-US" sz="3000" dirty="0" err="1" smtClean="0">
                <a:latin typeface="Bodoni MT" panose="02070603080606020203" pitchFamily="18" charset="0"/>
              </a:rPr>
              <a:t>GreenFaith</a:t>
            </a:r>
            <a:r>
              <a:rPr lang="en-US" sz="3000" dirty="0" smtClean="0">
                <a:latin typeface="Bodoni MT" panose="02070603080606020203" pitchFamily="18" charset="0"/>
              </a:rPr>
              <a:t> </a:t>
            </a:r>
            <a:r>
              <a:rPr lang="en-US" sz="3000" dirty="0">
                <a:latin typeface="Bodoni MT" panose="02070603080606020203" pitchFamily="18" charset="0"/>
              </a:rPr>
              <a:t>Energy and Water Shield </a:t>
            </a:r>
            <a:r>
              <a:rPr lang="en-US" sz="3000" dirty="0" smtClean="0">
                <a:latin typeface="Bodoni MT" panose="02070603080606020203" pitchFamily="18" charset="0"/>
              </a:rPr>
              <a:t>Programs - Session Format</a:t>
            </a:r>
          </a:p>
          <a:p>
            <a:pPr marL="45720" indent="0" algn="ctr">
              <a:buNone/>
            </a:pPr>
            <a:endParaRPr lang="en-US" sz="1400" b="0" dirty="0">
              <a:latin typeface="Bodoni MT" panose="02070603080606020203" pitchFamily="18" charset="0"/>
            </a:endParaRPr>
          </a:p>
          <a:p>
            <a:pPr marL="336550" indent="-290513"/>
            <a:r>
              <a:rPr lang="en-US" sz="2800" b="0" dirty="0">
                <a:latin typeface="Bodoni MT" panose="02070603080606020203" pitchFamily="18" charset="0"/>
              </a:rPr>
              <a:t>Common Properties of Energy Shield &amp; </a:t>
            </a:r>
            <a:r>
              <a:rPr lang="en-US" sz="2800" b="0" dirty="0" smtClean="0">
                <a:latin typeface="Bodoni MT" panose="02070603080606020203" pitchFamily="18" charset="0"/>
              </a:rPr>
              <a:t>Water Shields</a:t>
            </a:r>
            <a:endParaRPr lang="en-US" sz="2800" b="0" dirty="0">
              <a:latin typeface="Bodoni MT" panose="02070603080606020203" pitchFamily="18" charset="0"/>
            </a:endParaRPr>
          </a:p>
          <a:p>
            <a:pPr marL="336550" indent="-290513"/>
            <a:r>
              <a:rPr lang="en-US" sz="2800" b="0" dirty="0">
                <a:latin typeface="Bodoni MT" panose="02070603080606020203" pitchFamily="18" charset="0"/>
              </a:rPr>
              <a:t>Specifics </a:t>
            </a:r>
            <a:r>
              <a:rPr lang="en-US" sz="2800" b="0" dirty="0" smtClean="0">
                <a:latin typeface="Bodoni MT" panose="02070603080606020203" pitchFamily="18" charset="0"/>
              </a:rPr>
              <a:t>of Energy Shield </a:t>
            </a:r>
            <a:r>
              <a:rPr lang="en-US" sz="2800" b="0" dirty="0">
                <a:latin typeface="Bodoni MT" panose="02070603080606020203" pitchFamily="18" charset="0"/>
              </a:rPr>
              <a:t>&amp; Water Shield</a:t>
            </a:r>
          </a:p>
          <a:p>
            <a:pPr marL="336550" indent="-290513"/>
            <a:r>
              <a:rPr lang="en-US" sz="2800" b="0" dirty="0">
                <a:latin typeface="Bodoni MT" panose="02070603080606020203" pitchFamily="18" charset="0"/>
              </a:rPr>
              <a:t>Questions &amp; Comments</a:t>
            </a:r>
          </a:p>
          <a:p>
            <a:pPr marL="336550" indent="-290513"/>
            <a:r>
              <a:rPr lang="en-US" sz="2800" b="0" dirty="0">
                <a:latin typeface="Bodoni MT" panose="02070603080606020203" pitchFamily="18" charset="0"/>
              </a:rPr>
              <a:t>From floor: What Environmental  activities do Shuls/Clubs present</a:t>
            </a:r>
          </a:p>
        </p:txBody>
      </p:sp>
    </p:spTree>
    <p:extLst>
      <p:ext uri="{BB962C8B-B14F-4D97-AF65-F5344CB8AC3E}">
        <p14:creationId xmlns:p14="http://schemas.microsoft.com/office/powerpoint/2010/main" val="4155317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
          <p:cNvSpPr>
            <a:spLocks noGrp="1"/>
          </p:cNvSpPr>
          <p:nvPr>
            <p:ph sz="half" idx="4294967295"/>
          </p:nvPr>
        </p:nvSpPr>
        <p:spPr>
          <a:xfrm>
            <a:off x="817581" y="1418925"/>
            <a:ext cx="7175351" cy="4003649"/>
          </a:xfrm>
          <a:prstGeom prst="rect">
            <a:avLst/>
          </a:prstGeom>
        </p:spPr>
        <p:txBody>
          <a:bodyPr>
            <a:noAutofit/>
          </a:bodyPr>
          <a:lstStyle/>
          <a:p>
            <a:pPr lvl="1"/>
            <a:r>
              <a:rPr lang="en-US" sz="2800" dirty="0" smtClean="0">
                <a:latin typeface="Bodoni MT" panose="02070603080606020203" pitchFamily="18" charset="0"/>
              </a:rPr>
              <a:t>Temple </a:t>
            </a:r>
            <a:r>
              <a:rPr lang="en-US" sz="2800" dirty="0">
                <a:latin typeface="Bodoni MT" panose="02070603080606020203" pitchFamily="18" charset="0"/>
              </a:rPr>
              <a:t>Bulletin &amp; </a:t>
            </a:r>
            <a:r>
              <a:rPr lang="en-US" sz="2800" dirty="0" smtClean="0">
                <a:latin typeface="Bodoni MT" panose="02070603080606020203" pitchFamily="18" charset="0"/>
              </a:rPr>
              <a:t>e-mail</a:t>
            </a:r>
          </a:p>
          <a:p>
            <a:pPr lvl="1"/>
            <a:r>
              <a:rPr lang="en-US" sz="2800" dirty="0" smtClean="0">
                <a:latin typeface="Bodoni MT" panose="02070603080606020203" pitchFamily="18" charset="0"/>
              </a:rPr>
              <a:t> Local</a:t>
            </a:r>
          </a:p>
          <a:p>
            <a:pPr lvl="2"/>
            <a:r>
              <a:rPr lang="en-US" sz="2400" dirty="0" smtClean="0">
                <a:latin typeface="Bodoni MT" panose="02070603080606020203" pitchFamily="18" charset="0"/>
              </a:rPr>
              <a:t>Newspapers</a:t>
            </a:r>
            <a:r>
              <a:rPr lang="en-US" sz="2400" dirty="0">
                <a:latin typeface="Bodoni MT" panose="02070603080606020203" pitchFamily="18" charset="0"/>
              </a:rPr>
              <a:t>, websites,  Jewish Federation </a:t>
            </a:r>
            <a:r>
              <a:rPr lang="en-US" sz="2400" dirty="0" smtClean="0">
                <a:latin typeface="Bodoni MT" panose="02070603080606020203" pitchFamily="18" charset="0"/>
              </a:rPr>
              <a:t>News, etc</a:t>
            </a:r>
            <a:r>
              <a:rPr lang="en-US" sz="2400" dirty="0">
                <a:latin typeface="Bodoni MT" panose="02070603080606020203" pitchFamily="18" charset="0"/>
              </a:rPr>
              <a:t>.</a:t>
            </a:r>
            <a:endParaRPr lang="en-US" sz="2400" dirty="0" smtClean="0">
              <a:latin typeface="Bodoni MT" panose="02070603080606020203" pitchFamily="18" charset="0"/>
            </a:endParaRPr>
          </a:p>
          <a:p>
            <a:pPr lvl="1"/>
            <a:r>
              <a:rPr lang="en-US" sz="2800" dirty="0" smtClean="0">
                <a:latin typeface="Bodoni MT" panose="02070603080606020203" pitchFamily="18" charset="0"/>
              </a:rPr>
              <a:t>Electronic Media</a:t>
            </a:r>
          </a:p>
          <a:p>
            <a:pPr lvl="2"/>
            <a:r>
              <a:rPr lang="en-US" sz="2400" dirty="0" smtClean="0">
                <a:latin typeface="Bodoni MT" panose="02070603080606020203" pitchFamily="18" charset="0"/>
              </a:rPr>
              <a:t>Videos on YouTube</a:t>
            </a:r>
          </a:p>
          <a:p>
            <a:pPr lvl="1"/>
            <a:r>
              <a:rPr lang="en-US" sz="2800" dirty="0" smtClean="0">
                <a:latin typeface="Bodoni MT" panose="02070603080606020203" pitchFamily="18" charset="0"/>
              </a:rPr>
              <a:t>Religious Organizations</a:t>
            </a:r>
          </a:p>
          <a:p>
            <a:pPr lvl="2"/>
            <a:r>
              <a:rPr lang="en-US" sz="2400" dirty="0">
                <a:latin typeface="Bodoni MT" panose="02070603080606020203" pitchFamily="18" charset="0"/>
              </a:rPr>
              <a:t>FJMC Regional and National </a:t>
            </a:r>
            <a:r>
              <a:rPr lang="en-US" sz="2400" dirty="0" smtClean="0">
                <a:latin typeface="Bodoni MT" panose="02070603080606020203" pitchFamily="18" charset="0"/>
              </a:rPr>
              <a:t>publications</a:t>
            </a:r>
          </a:p>
        </p:txBody>
      </p:sp>
      <p:sp>
        <p:nvSpPr>
          <p:cNvPr id="5" name="Rectangle 4"/>
          <p:cNvSpPr/>
          <p:nvPr/>
        </p:nvSpPr>
        <p:spPr>
          <a:xfrm>
            <a:off x="817581" y="748023"/>
            <a:ext cx="6366990" cy="646331"/>
          </a:xfrm>
          <a:prstGeom prst="rect">
            <a:avLst/>
          </a:prstGeom>
        </p:spPr>
        <p:txBody>
          <a:bodyPr wrap="square">
            <a:spAutoFit/>
          </a:bodyPr>
          <a:lstStyle/>
          <a:p>
            <a:r>
              <a:rPr lang="en-US" sz="3600" dirty="0" smtClean="0">
                <a:latin typeface="Bodoni MT" panose="02070603080606020203" pitchFamily="18" charset="0"/>
              </a:rPr>
              <a:t>#5</a:t>
            </a:r>
            <a:r>
              <a:rPr lang="en-US" sz="2800" b="1" dirty="0" smtClean="0">
                <a:latin typeface="Bodoni MT" panose="02070603080606020203" pitchFamily="18" charset="0"/>
              </a:rPr>
              <a:t>. </a:t>
            </a:r>
            <a:r>
              <a:rPr lang="en-US" sz="3600" dirty="0" smtClean="0">
                <a:latin typeface="Bodoni MT" panose="02070603080606020203" pitchFamily="18" charset="0"/>
              </a:rPr>
              <a:t>Report</a:t>
            </a:r>
            <a:r>
              <a:rPr lang="en-US" sz="2800" b="1" dirty="0" smtClean="0">
                <a:latin typeface="Bodoni MT" panose="02070603080606020203" pitchFamily="18" charset="0"/>
              </a:rPr>
              <a:t> </a:t>
            </a:r>
            <a:r>
              <a:rPr lang="en-US" sz="3600" dirty="0" smtClean="0">
                <a:latin typeface="Bodoni MT" panose="02070603080606020203" pitchFamily="18" charset="0"/>
              </a:rPr>
              <a:t>Your</a:t>
            </a:r>
            <a:r>
              <a:rPr lang="en-US" sz="2800" b="1" dirty="0" smtClean="0">
                <a:latin typeface="Bodoni MT" panose="02070603080606020203" pitchFamily="18" charset="0"/>
              </a:rPr>
              <a:t> </a:t>
            </a:r>
            <a:r>
              <a:rPr lang="en-US" sz="3600" dirty="0" smtClean="0">
                <a:latin typeface="Bodoni MT" panose="02070603080606020203" pitchFamily="18" charset="0"/>
              </a:rPr>
              <a:t>Results</a:t>
            </a:r>
            <a:endParaRPr lang="en-US" sz="3600" dirty="0">
              <a:latin typeface="Bodoni MT" panose="02070603080606020203" pitchFamily="18" charset="0"/>
            </a:endParaRPr>
          </a:p>
        </p:txBody>
      </p:sp>
    </p:spTree>
    <p:extLst>
      <p:ext uri="{BB962C8B-B14F-4D97-AF65-F5344CB8AC3E}">
        <p14:creationId xmlns:p14="http://schemas.microsoft.com/office/powerpoint/2010/main" val="39284457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
          <p:cNvSpPr>
            <a:spLocks noGrp="1"/>
          </p:cNvSpPr>
          <p:nvPr>
            <p:ph sz="half" idx="4294967295"/>
          </p:nvPr>
        </p:nvSpPr>
        <p:spPr>
          <a:xfrm>
            <a:off x="576949" y="1277506"/>
            <a:ext cx="7175351" cy="4640215"/>
          </a:xfrm>
          <a:prstGeom prst="rect">
            <a:avLst/>
          </a:prstGeom>
        </p:spPr>
        <p:txBody>
          <a:bodyPr>
            <a:normAutofit fontScale="92500" lnSpcReduction="20000"/>
          </a:bodyPr>
          <a:lstStyle/>
          <a:p>
            <a:endParaRPr lang="en-US" dirty="0" smtClean="0">
              <a:latin typeface="Bodoni MT" panose="02070603080606020203" pitchFamily="18" charset="0"/>
            </a:endParaRPr>
          </a:p>
          <a:p>
            <a:r>
              <a:rPr lang="en-US" dirty="0" smtClean="0">
                <a:latin typeface="Bodoni MT" panose="02070603080606020203" pitchFamily="18" charset="0"/>
              </a:rPr>
              <a:t>Don’t keep it a secret!</a:t>
            </a:r>
          </a:p>
          <a:p>
            <a:pPr lvl="1"/>
            <a:r>
              <a:rPr lang="en-US" dirty="0" smtClean="0">
                <a:latin typeface="Bodoni MT" panose="02070603080606020203" pitchFamily="18" charset="0"/>
              </a:rPr>
              <a:t>Article </a:t>
            </a:r>
            <a:r>
              <a:rPr lang="en-US" dirty="0">
                <a:latin typeface="Bodoni MT" panose="02070603080606020203" pitchFamily="18" charset="0"/>
              </a:rPr>
              <a:t>in Sun Sentinel</a:t>
            </a:r>
          </a:p>
          <a:p>
            <a:pPr lvl="2"/>
            <a:r>
              <a:rPr lang="en-US" dirty="0" smtClean="0">
                <a:solidFill>
                  <a:schemeClr val="bg2">
                    <a:lumMod val="50000"/>
                  </a:schemeClr>
                </a:solidFill>
              </a:rPr>
              <a:t>Temple Goes ‘Green’: </a:t>
            </a:r>
            <a:r>
              <a:rPr lang="en-US" u="sng" dirty="0" smtClean="0">
                <a:solidFill>
                  <a:schemeClr val="bg2">
                    <a:lumMod val="50000"/>
                  </a:schemeClr>
                </a:solidFill>
                <a:hlinkClick r:id="rId3"/>
              </a:rPr>
              <a:t>http://articles.sun-sentinel.com/2014-02-03/florida-jewish-journal/fl-jjpn-green-0205-20140203</a:t>
            </a:r>
            <a:r>
              <a:rPr lang="en-US" dirty="0" smtClean="0">
                <a:solidFill>
                  <a:schemeClr val="bg2">
                    <a:lumMod val="50000"/>
                  </a:schemeClr>
                </a:solidFill>
                <a:hlinkClick r:id="rId3"/>
              </a:rPr>
              <a:t> </a:t>
            </a:r>
            <a:endParaRPr lang="en-US" dirty="0" smtClean="0">
              <a:solidFill>
                <a:schemeClr val="bg2">
                  <a:lumMod val="50000"/>
                </a:schemeClr>
              </a:solidFill>
            </a:endParaRPr>
          </a:p>
          <a:p>
            <a:pPr lvl="1"/>
            <a:r>
              <a:rPr lang="en-US" dirty="0" smtClean="0">
                <a:latin typeface="Bodoni MT" panose="02070603080606020203" pitchFamily="18" charset="0"/>
              </a:rPr>
              <a:t>YouTube Videos</a:t>
            </a:r>
          </a:p>
          <a:p>
            <a:pPr lvl="2"/>
            <a:r>
              <a:rPr lang="en-US" dirty="0"/>
              <a:t>Temple Torah Goes Green: Mitzvah Day </a:t>
            </a:r>
            <a:r>
              <a:rPr lang="en-US" dirty="0" smtClean="0"/>
              <a:t>2014. </a:t>
            </a:r>
            <a:r>
              <a:rPr lang="en-US" b="1" u="sng" dirty="0" smtClean="0">
                <a:solidFill>
                  <a:schemeClr val="bg2">
                    <a:lumMod val="50000"/>
                  </a:schemeClr>
                </a:solidFill>
                <a:hlinkClick r:id="rId4"/>
              </a:rPr>
              <a:t>https</a:t>
            </a:r>
            <a:r>
              <a:rPr lang="en-US" b="1" u="sng" dirty="0">
                <a:solidFill>
                  <a:schemeClr val="bg2">
                    <a:lumMod val="50000"/>
                  </a:schemeClr>
                </a:solidFill>
                <a:hlinkClick r:id="rId4"/>
              </a:rPr>
              <a:t>://www.youtube.com/watch?v=ZTOmScEFC4o&amp;list=UU4wiht0uuar1-DRXbKtPYPQ</a:t>
            </a:r>
            <a:endParaRPr lang="en-US" b="1" dirty="0">
              <a:solidFill>
                <a:schemeClr val="bg2">
                  <a:lumMod val="50000"/>
                </a:schemeClr>
              </a:solidFill>
            </a:endParaRPr>
          </a:p>
          <a:p>
            <a:pPr lvl="2"/>
            <a:r>
              <a:rPr lang="en-US" dirty="0"/>
              <a:t>Rabbi Lawrence Troster meets with JACATT 4th and 5th graders </a:t>
            </a:r>
            <a:r>
              <a:rPr lang="en-US" dirty="0" smtClean="0"/>
              <a:t>to discuss </a:t>
            </a:r>
            <a:r>
              <a:rPr lang="en-US" dirty="0"/>
              <a:t>Judaism and </a:t>
            </a:r>
            <a:r>
              <a:rPr lang="en-US" dirty="0" smtClean="0"/>
              <a:t>the environment.</a:t>
            </a:r>
            <a:br>
              <a:rPr lang="en-US" dirty="0" smtClean="0"/>
            </a:br>
            <a:r>
              <a:rPr lang="en-US" u="sng" dirty="0" smtClean="0">
                <a:hlinkClick r:id="rId5"/>
              </a:rPr>
              <a:t>https</a:t>
            </a:r>
            <a:r>
              <a:rPr lang="en-US" u="sng" dirty="0">
                <a:hlinkClick r:id="rId5"/>
              </a:rPr>
              <a:t>://www.youtube.com/watch?v=tWq6XLz9LSI&amp;list=UU4wiht0uuar1-DRXbKtPYPQ</a:t>
            </a:r>
            <a:endParaRPr lang="en-US" dirty="0"/>
          </a:p>
          <a:p>
            <a:pPr lvl="2"/>
            <a:r>
              <a:rPr lang="en-US" dirty="0"/>
              <a:t>Rabbi Lawrence Troster greets JACATT students at Temple Torah during </a:t>
            </a:r>
            <a:r>
              <a:rPr lang="en-US" dirty="0" err="1"/>
              <a:t>Kabbalat</a:t>
            </a:r>
            <a:r>
              <a:rPr lang="en-US" dirty="0"/>
              <a:t> Shabbat</a:t>
            </a:r>
            <a:r>
              <a:rPr lang="en-US" dirty="0" smtClean="0"/>
              <a:t>.</a:t>
            </a:r>
            <a:br>
              <a:rPr lang="en-US" dirty="0" smtClean="0"/>
            </a:br>
            <a:r>
              <a:rPr lang="en-US" dirty="0"/>
              <a:t> </a:t>
            </a:r>
            <a:r>
              <a:rPr lang="en-US" u="sng" dirty="0">
                <a:hlinkClick r:id="rId6"/>
              </a:rPr>
              <a:t>https://</a:t>
            </a:r>
            <a:r>
              <a:rPr lang="en-US" u="sng" dirty="0" smtClean="0">
                <a:hlinkClick r:id="rId6"/>
              </a:rPr>
              <a:t>www.youtube.com/watch?v=6WncEngTTCo&amp;list=UU4wiht0uuar1-DRXbKtPYPQ</a:t>
            </a:r>
            <a:endParaRPr lang="en-US" dirty="0">
              <a:latin typeface="Bodoni MT" panose="02070603080606020203" pitchFamily="18" charset="0"/>
            </a:endParaRPr>
          </a:p>
        </p:txBody>
      </p:sp>
      <p:sp>
        <p:nvSpPr>
          <p:cNvPr id="3" name="Rectangle 2"/>
          <p:cNvSpPr/>
          <p:nvPr/>
        </p:nvSpPr>
        <p:spPr>
          <a:xfrm>
            <a:off x="817581" y="744202"/>
            <a:ext cx="6068649" cy="646331"/>
          </a:xfrm>
          <a:prstGeom prst="rect">
            <a:avLst/>
          </a:prstGeom>
        </p:spPr>
        <p:txBody>
          <a:bodyPr wrap="none">
            <a:spAutoFit/>
          </a:bodyPr>
          <a:lstStyle/>
          <a:p>
            <a:r>
              <a:rPr lang="en-US" sz="3600" dirty="0" smtClean="0">
                <a:latin typeface="Bodoni MT" panose="02070603080606020203" pitchFamily="18" charset="0"/>
              </a:rPr>
              <a:t>#4. Publicize Your Good Work</a:t>
            </a:r>
            <a:endParaRPr lang="en-US" sz="3600" dirty="0">
              <a:latin typeface="Bodoni MT" panose="02070603080606020203" pitchFamily="18" charset="0"/>
            </a:endParaRPr>
          </a:p>
        </p:txBody>
      </p:sp>
    </p:spTree>
    <p:extLst>
      <p:ext uri="{BB962C8B-B14F-4D97-AF65-F5344CB8AC3E}">
        <p14:creationId xmlns:p14="http://schemas.microsoft.com/office/powerpoint/2010/main" val="12023674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
          <p:cNvSpPr>
            <a:spLocks noGrp="1"/>
          </p:cNvSpPr>
          <p:nvPr>
            <p:ph sz="half" idx="4294967295"/>
          </p:nvPr>
        </p:nvSpPr>
        <p:spPr>
          <a:xfrm>
            <a:off x="817581" y="1529428"/>
            <a:ext cx="7697769" cy="3918871"/>
          </a:xfrm>
          <a:prstGeom prst="rect">
            <a:avLst/>
          </a:prstGeom>
        </p:spPr>
        <p:txBody>
          <a:bodyPr>
            <a:normAutofit/>
          </a:bodyPr>
          <a:lstStyle/>
          <a:p>
            <a:endParaRPr lang="en-US" sz="1200" dirty="0" smtClean="0">
              <a:latin typeface="Bodoni MT" panose="02070603080606020203" pitchFamily="18" charset="0"/>
            </a:endParaRPr>
          </a:p>
          <a:p>
            <a:r>
              <a:rPr lang="en-US" sz="4300" dirty="0" smtClean="0">
                <a:solidFill>
                  <a:schemeClr val="tx1"/>
                </a:solidFill>
                <a:latin typeface="Bodoni MT" panose="02070603080606020203" pitchFamily="18" charset="0"/>
              </a:rPr>
              <a:t> </a:t>
            </a:r>
            <a:r>
              <a:rPr lang="en-US" sz="4300" dirty="0" smtClean="0">
                <a:solidFill>
                  <a:schemeClr val="bg2">
                    <a:lumMod val="50000"/>
                  </a:schemeClr>
                </a:solidFill>
                <a:latin typeface="Bodoni MT" panose="02070603080606020203" pitchFamily="18" charset="0"/>
                <a:hlinkClick r:id="rId3"/>
              </a:rPr>
              <a:t>http</a:t>
            </a:r>
            <a:r>
              <a:rPr lang="en-US" sz="4300" dirty="0">
                <a:solidFill>
                  <a:schemeClr val="bg2">
                    <a:lumMod val="50000"/>
                  </a:schemeClr>
                </a:solidFill>
                <a:latin typeface="Bodoni MT" panose="02070603080606020203" pitchFamily="18" charset="0"/>
                <a:hlinkClick r:id="rId3"/>
              </a:rPr>
              <a:t>://</a:t>
            </a:r>
            <a:r>
              <a:rPr lang="en-US" sz="4300" dirty="0" smtClean="0">
                <a:solidFill>
                  <a:schemeClr val="bg2">
                    <a:lumMod val="50000"/>
                  </a:schemeClr>
                </a:solidFill>
                <a:latin typeface="Bodoni MT" panose="02070603080606020203" pitchFamily="18" charset="0"/>
                <a:hlinkClick r:id="rId3"/>
              </a:rPr>
              <a:t>greenfaith.org</a:t>
            </a:r>
            <a:endParaRPr lang="en-US" sz="4300" dirty="0">
              <a:solidFill>
                <a:schemeClr val="bg2">
                  <a:lumMod val="50000"/>
                </a:schemeClr>
              </a:solidFill>
              <a:latin typeface="Bodoni MT" panose="02070603080606020203" pitchFamily="18" charset="0"/>
            </a:endParaRPr>
          </a:p>
          <a:p>
            <a:r>
              <a:rPr lang="en-US" sz="3600" dirty="0" smtClean="0">
                <a:latin typeface="Bodoni MT" panose="02070603080606020203" pitchFamily="18" charset="0"/>
              </a:rPr>
              <a:t>Cost</a:t>
            </a:r>
            <a:r>
              <a:rPr lang="en-US" sz="3600" dirty="0">
                <a:latin typeface="Bodoni MT" panose="02070603080606020203" pitchFamily="18" charset="0"/>
              </a:rPr>
              <a:t>: $50</a:t>
            </a:r>
          </a:p>
          <a:p>
            <a:endParaRPr lang="en-US" dirty="0" smtClean="0">
              <a:latin typeface="Bodoni MT" panose="02070603080606020203" pitchFamily="18" charset="0"/>
            </a:endParaRPr>
          </a:p>
          <a:p>
            <a:pPr lvl="1"/>
            <a:endParaRPr lang="en-US" dirty="0">
              <a:latin typeface="Bodoni MT" panose="02070603080606020203" pitchFamily="18" charset="0"/>
            </a:endParaRPr>
          </a:p>
          <a:p>
            <a:pPr lvl="1"/>
            <a:endParaRPr lang="en-US" dirty="0" smtClean="0">
              <a:latin typeface="Bodoni MT" panose="02070603080606020203" pitchFamily="18" charset="0"/>
            </a:endParaRPr>
          </a:p>
          <a:p>
            <a:pPr marL="640080" lvl="2" indent="0">
              <a:buNone/>
            </a:pPr>
            <a:endParaRPr lang="en-US" dirty="0" smtClean="0">
              <a:latin typeface="Bodoni MT" panose="02070603080606020203" pitchFamily="18" charset="0"/>
            </a:endParaRPr>
          </a:p>
          <a:p>
            <a:pPr lvl="1"/>
            <a:endParaRPr lang="en-US" dirty="0">
              <a:latin typeface="Bodoni MT" panose="02070603080606020203" pitchFamily="18" charset="0"/>
            </a:endParaRPr>
          </a:p>
        </p:txBody>
      </p:sp>
      <p:sp>
        <p:nvSpPr>
          <p:cNvPr id="2" name="Rectangle 1"/>
          <p:cNvSpPr/>
          <p:nvPr/>
        </p:nvSpPr>
        <p:spPr>
          <a:xfrm>
            <a:off x="817581" y="707220"/>
            <a:ext cx="5168979" cy="646331"/>
          </a:xfrm>
          <a:prstGeom prst="rect">
            <a:avLst/>
          </a:prstGeom>
        </p:spPr>
        <p:txBody>
          <a:bodyPr wrap="none">
            <a:spAutoFit/>
          </a:bodyPr>
          <a:lstStyle/>
          <a:p>
            <a:r>
              <a:rPr lang="en-US" sz="3600" dirty="0" smtClean="0">
                <a:latin typeface="Bodoni MT" panose="02070603080606020203" pitchFamily="18" charset="0"/>
              </a:rPr>
              <a:t>#5. Apply for Your Shield</a:t>
            </a:r>
            <a:endParaRPr lang="en-US" sz="3600" dirty="0"/>
          </a:p>
        </p:txBody>
      </p:sp>
      <p:pic>
        <p:nvPicPr>
          <p:cNvPr id="7" name="Picture 6"/>
          <p:cNvPicPr/>
          <p:nvPr/>
        </p:nvPicPr>
        <p:blipFill>
          <a:blip r:embed="rId4"/>
          <a:stretch>
            <a:fillRect/>
          </a:stretch>
        </p:blipFill>
        <p:spPr>
          <a:xfrm>
            <a:off x="1447800" y="3695701"/>
            <a:ext cx="6477000" cy="1928476"/>
          </a:xfrm>
          <a:prstGeom prst="rect">
            <a:avLst/>
          </a:prstGeom>
        </p:spPr>
      </p:pic>
    </p:spTree>
    <p:extLst>
      <p:ext uri="{BB962C8B-B14F-4D97-AF65-F5344CB8AC3E}">
        <p14:creationId xmlns:p14="http://schemas.microsoft.com/office/powerpoint/2010/main" val="34737888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657224" y="1068854"/>
            <a:ext cx="7729539" cy="5147993"/>
          </a:xfrm>
          <a:prstGeom prst="rect">
            <a:avLst/>
          </a:prstGeom>
        </p:spPr>
      </p:pic>
    </p:spTree>
    <p:extLst>
      <p:ext uri="{BB962C8B-B14F-4D97-AF65-F5344CB8AC3E}">
        <p14:creationId xmlns:p14="http://schemas.microsoft.com/office/powerpoint/2010/main" val="5952732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sndAc>
          <p:stSnd>
            <p:snd r:embed="rId3" name="End Credits.wav"/>
          </p:stSnd>
        </p:sndAc>
      </p:transition>
    </mc:Choice>
    <mc:Fallback xmlns="">
      <p:transition spd="slow">
        <p:fade/>
        <p:sndAc>
          <p:stSnd>
            <p:snd r:embed="rId5" name="End Credits.wav"/>
          </p:stSnd>
        </p:sndAc>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360332" y="2069134"/>
            <a:ext cx="5966666" cy="2423346"/>
          </a:xfrm>
        </p:spPr>
        <p:txBody>
          <a:bodyPr/>
          <a:lstStyle/>
          <a:p>
            <a:pPr algn="ctr"/>
            <a:r>
              <a:rPr lang="en-US" dirty="0" smtClean="0"/>
              <a:t>END OF PRESENTATION</a:t>
            </a:r>
            <a:br>
              <a:rPr lang="en-US" dirty="0" smtClean="0"/>
            </a:br>
            <a:endParaRPr lang="en-US" dirty="0"/>
          </a:p>
        </p:txBody>
      </p:sp>
      <p:sp>
        <p:nvSpPr>
          <p:cNvPr id="4" name="Text Placeholder 3"/>
          <p:cNvSpPr>
            <a:spLocks noGrp="1"/>
          </p:cNvSpPr>
          <p:nvPr>
            <p:ph type="body" idx="1"/>
          </p:nvPr>
        </p:nvSpPr>
        <p:spPr/>
        <p:txBody>
          <a:bodyPr/>
          <a:lstStyle/>
          <a:p>
            <a:endParaRPr lang="en-US"/>
          </a:p>
        </p:txBody>
      </p:sp>
    </p:spTree>
    <p:extLst>
      <p:ext uri="{BB962C8B-B14F-4D97-AF65-F5344CB8AC3E}">
        <p14:creationId xmlns:p14="http://schemas.microsoft.com/office/powerpoint/2010/main" val="8839705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
          <p:cNvSpPr>
            <a:spLocks noGrp="1"/>
          </p:cNvSpPr>
          <p:nvPr>
            <p:ph sz="half" idx="4294967295"/>
          </p:nvPr>
        </p:nvSpPr>
        <p:spPr>
          <a:xfrm>
            <a:off x="487939" y="1451189"/>
            <a:ext cx="7998335" cy="4027989"/>
          </a:xfrm>
          <a:prstGeom prst="rect">
            <a:avLst/>
          </a:prstGeom>
        </p:spPr>
        <p:txBody>
          <a:bodyPr>
            <a:normAutofit lnSpcReduction="10000"/>
          </a:bodyPr>
          <a:lstStyle/>
          <a:p>
            <a:pPr marL="336550" indent="-290513"/>
            <a:r>
              <a:rPr lang="en-US" sz="2800" b="0" dirty="0" smtClean="0">
                <a:latin typeface="Bodoni MT" panose="02070603080606020203" pitchFamily="18" charset="0"/>
              </a:rPr>
              <a:t>National environmental merit badge </a:t>
            </a:r>
            <a:r>
              <a:rPr lang="en-US" sz="2800" b="0" dirty="0">
                <a:latin typeface="Bodoni MT" panose="02070603080606020203" pitchFamily="18" charset="0"/>
              </a:rPr>
              <a:t>for </a:t>
            </a:r>
            <a:r>
              <a:rPr lang="en-US" sz="2800" b="0" dirty="0" smtClean="0">
                <a:latin typeface="Bodoni MT" panose="02070603080606020203" pitchFamily="18" charset="0"/>
              </a:rPr>
              <a:t>faith communities</a:t>
            </a:r>
            <a:endParaRPr lang="en-US" sz="2800" b="0" dirty="0">
              <a:latin typeface="Bodoni MT" panose="02070603080606020203" pitchFamily="18" charset="0"/>
            </a:endParaRPr>
          </a:p>
          <a:p>
            <a:pPr marL="336550" indent="-290513"/>
            <a:r>
              <a:rPr lang="en-US" sz="2800" b="0" dirty="0" smtClean="0">
                <a:latin typeface="Bodoni MT" panose="02070603080606020203" pitchFamily="18" charset="0"/>
              </a:rPr>
              <a:t>Guides </a:t>
            </a:r>
            <a:r>
              <a:rPr lang="en-US" sz="2800" b="0" dirty="0">
                <a:latin typeface="Bodoni MT" panose="02070603080606020203" pitchFamily="18" charset="0"/>
              </a:rPr>
              <a:t>congregations </a:t>
            </a:r>
            <a:r>
              <a:rPr lang="en-US" sz="2800" b="0" dirty="0" smtClean="0">
                <a:latin typeface="Bodoni MT" panose="02070603080606020203" pitchFamily="18" charset="0"/>
              </a:rPr>
              <a:t>to adopt </a:t>
            </a:r>
            <a:r>
              <a:rPr lang="en-US" sz="2800" b="0" dirty="0">
                <a:latin typeface="Bodoni MT" panose="02070603080606020203" pitchFamily="18" charset="0"/>
              </a:rPr>
              <a:t>easy sustainability practices</a:t>
            </a:r>
          </a:p>
          <a:p>
            <a:pPr marL="336550" indent="-290513"/>
            <a:r>
              <a:rPr lang="en-US" sz="2800" b="0" dirty="0">
                <a:latin typeface="Bodoni MT" panose="02070603080606020203" pitchFamily="18" charset="0"/>
              </a:rPr>
              <a:t>Manageable timeframe </a:t>
            </a:r>
            <a:r>
              <a:rPr lang="en-US" sz="2800" b="0" dirty="0" smtClean="0">
                <a:latin typeface="Bodoni MT" panose="02070603080606020203" pitchFamily="18" charset="0"/>
              </a:rPr>
              <a:t>(can </a:t>
            </a:r>
            <a:r>
              <a:rPr lang="en-US" sz="2800" b="0" dirty="0">
                <a:latin typeface="Bodoni MT" panose="02070603080606020203" pitchFamily="18" charset="0"/>
              </a:rPr>
              <a:t>be earned </a:t>
            </a:r>
            <a:r>
              <a:rPr lang="en-US" sz="2800" b="0" dirty="0" smtClean="0">
                <a:latin typeface="Bodoni MT" panose="02070603080606020203" pitchFamily="18" charset="0"/>
              </a:rPr>
              <a:t>in </a:t>
            </a:r>
            <a:r>
              <a:rPr lang="en-US" sz="2800" b="0" dirty="0">
                <a:latin typeface="Bodoni MT" panose="02070603080606020203" pitchFamily="18" charset="0"/>
              </a:rPr>
              <a:t>a </a:t>
            </a:r>
            <a:r>
              <a:rPr lang="en-US" sz="2800" b="0" dirty="0" smtClean="0">
                <a:latin typeface="Bodoni MT" panose="02070603080606020203" pitchFamily="18" charset="0"/>
              </a:rPr>
              <a:t>month)</a:t>
            </a:r>
            <a:endParaRPr lang="en-US" sz="2800" b="0" dirty="0">
              <a:latin typeface="Bodoni MT" panose="02070603080606020203" pitchFamily="18" charset="0"/>
            </a:endParaRPr>
          </a:p>
          <a:p>
            <a:pPr marL="336550" indent="-290513"/>
            <a:r>
              <a:rPr lang="en-US" sz="2800" b="0" dirty="0" smtClean="0">
                <a:latin typeface="Bodoni MT" panose="02070603080606020203" pitchFamily="18" charset="0"/>
              </a:rPr>
              <a:t>Effective measurable </a:t>
            </a:r>
            <a:r>
              <a:rPr lang="en-US" sz="2800" b="0" dirty="0">
                <a:latin typeface="Bodoni MT" panose="02070603080606020203" pitchFamily="18" charset="0"/>
              </a:rPr>
              <a:t>results</a:t>
            </a:r>
          </a:p>
          <a:p>
            <a:pPr marL="336550" indent="-290513"/>
            <a:r>
              <a:rPr lang="en-US" sz="2800" b="0" dirty="0" smtClean="0">
                <a:latin typeface="Bodoni MT" panose="02070603080606020203" pitchFamily="18" charset="0"/>
              </a:rPr>
              <a:t>Ready-to-go project, Everything you need is included</a:t>
            </a:r>
            <a:endParaRPr lang="en-US" b="0" dirty="0" smtClean="0">
              <a:latin typeface="Bodoni MT" panose="02070603080606020203" pitchFamily="18" charset="0"/>
            </a:endParaRPr>
          </a:p>
          <a:p>
            <a:pPr marL="336550" indent="-290513"/>
            <a:endParaRPr lang="en-US" b="0" dirty="0">
              <a:latin typeface="Bodoni MT" panose="02070603080606020203" pitchFamily="18" charset="0"/>
            </a:endParaRPr>
          </a:p>
        </p:txBody>
      </p:sp>
      <p:sp>
        <p:nvSpPr>
          <p:cNvPr id="6" name="Rectangle 5"/>
          <p:cNvSpPr/>
          <p:nvPr/>
        </p:nvSpPr>
        <p:spPr>
          <a:xfrm>
            <a:off x="838398" y="692419"/>
            <a:ext cx="4625141" cy="646331"/>
          </a:xfrm>
          <a:prstGeom prst="rect">
            <a:avLst/>
          </a:prstGeom>
        </p:spPr>
        <p:txBody>
          <a:bodyPr wrap="square">
            <a:spAutoFit/>
          </a:bodyPr>
          <a:lstStyle/>
          <a:p>
            <a:r>
              <a:rPr lang="en-US" sz="3600" dirty="0" smtClean="0">
                <a:latin typeface="Bodoni MT" panose="02070603080606020203" pitchFamily="18" charset="0"/>
              </a:rPr>
              <a:t>The Shield Program</a:t>
            </a:r>
            <a:endParaRPr lang="en-US" sz="3600" dirty="0"/>
          </a:p>
        </p:txBody>
      </p:sp>
    </p:spTree>
    <p:extLst>
      <p:ext uri="{BB962C8B-B14F-4D97-AF65-F5344CB8AC3E}">
        <p14:creationId xmlns:p14="http://schemas.microsoft.com/office/powerpoint/2010/main" val="14257313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idx="1"/>
          </p:nvPr>
        </p:nvSpPr>
        <p:spPr>
          <a:xfrm>
            <a:off x="1326931" y="1266535"/>
            <a:ext cx="6400800" cy="3474720"/>
          </a:xfrm>
        </p:spPr>
        <p:txBody>
          <a:bodyPr>
            <a:normAutofit/>
          </a:bodyPr>
          <a:lstStyle/>
          <a:p>
            <a:pPr algn="l"/>
            <a:r>
              <a:rPr lang="en-US" sz="4400" dirty="0" smtClean="0"/>
              <a:t>The Shield is not</a:t>
            </a:r>
            <a:endParaRPr lang="en-US" sz="4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5612" y="2338087"/>
            <a:ext cx="4245429" cy="237744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41192" y="2259180"/>
            <a:ext cx="2863215" cy="2863215"/>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29355" y="2666089"/>
            <a:ext cx="3566160" cy="2674620"/>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08665" y="1133370"/>
            <a:ext cx="5158364" cy="5114834"/>
          </a:xfrm>
          <a:prstGeom prst="rect">
            <a:avLst/>
          </a:prstGeom>
        </p:spPr>
      </p:pic>
    </p:spTree>
    <p:extLst>
      <p:ext uri="{BB962C8B-B14F-4D97-AF65-F5344CB8AC3E}">
        <p14:creationId xmlns:p14="http://schemas.microsoft.com/office/powerpoint/2010/main" val="19724338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6" presetClass="entr" presetSubtype="0" fill="hold" nodeType="afterEffect">
                                  <p:stCondLst>
                                    <p:cond delay="50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80">
                                          <p:stCondLst>
                                            <p:cond delay="0"/>
                                          </p:stCondLst>
                                        </p:cTn>
                                        <p:tgtEl>
                                          <p:spTgt spid="5"/>
                                        </p:tgtEl>
                                      </p:cBhvr>
                                    </p:animEffect>
                                    <p:anim calcmode="lin" valueType="num">
                                      <p:cBhvr>
                                        <p:cTn id="14"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9" dur="26">
                                          <p:stCondLst>
                                            <p:cond delay="650"/>
                                          </p:stCondLst>
                                        </p:cTn>
                                        <p:tgtEl>
                                          <p:spTgt spid="5"/>
                                        </p:tgtEl>
                                      </p:cBhvr>
                                      <p:to x="100000" y="60000"/>
                                    </p:animScale>
                                    <p:animScale>
                                      <p:cBhvr>
                                        <p:cTn id="20" dur="166" decel="50000">
                                          <p:stCondLst>
                                            <p:cond delay="676"/>
                                          </p:stCondLst>
                                        </p:cTn>
                                        <p:tgtEl>
                                          <p:spTgt spid="5"/>
                                        </p:tgtEl>
                                      </p:cBhvr>
                                      <p:to x="100000" y="100000"/>
                                    </p:animScale>
                                    <p:animScale>
                                      <p:cBhvr>
                                        <p:cTn id="21" dur="26">
                                          <p:stCondLst>
                                            <p:cond delay="1312"/>
                                          </p:stCondLst>
                                        </p:cTn>
                                        <p:tgtEl>
                                          <p:spTgt spid="5"/>
                                        </p:tgtEl>
                                      </p:cBhvr>
                                      <p:to x="100000" y="80000"/>
                                    </p:animScale>
                                    <p:animScale>
                                      <p:cBhvr>
                                        <p:cTn id="22" dur="166" decel="50000">
                                          <p:stCondLst>
                                            <p:cond delay="1338"/>
                                          </p:stCondLst>
                                        </p:cTn>
                                        <p:tgtEl>
                                          <p:spTgt spid="5"/>
                                        </p:tgtEl>
                                      </p:cBhvr>
                                      <p:to x="100000" y="100000"/>
                                    </p:animScale>
                                    <p:animScale>
                                      <p:cBhvr>
                                        <p:cTn id="23" dur="26">
                                          <p:stCondLst>
                                            <p:cond delay="1642"/>
                                          </p:stCondLst>
                                        </p:cTn>
                                        <p:tgtEl>
                                          <p:spTgt spid="5"/>
                                        </p:tgtEl>
                                      </p:cBhvr>
                                      <p:to x="100000" y="90000"/>
                                    </p:animScale>
                                    <p:animScale>
                                      <p:cBhvr>
                                        <p:cTn id="24" dur="166" decel="50000">
                                          <p:stCondLst>
                                            <p:cond delay="1668"/>
                                          </p:stCondLst>
                                        </p:cTn>
                                        <p:tgtEl>
                                          <p:spTgt spid="5"/>
                                        </p:tgtEl>
                                      </p:cBhvr>
                                      <p:to x="100000" y="100000"/>
                                    </p:animScale>
                                    <p:animScale>
                                      <p:cBhvr>
                                        <p:cTn id="25" dur="26">
                                          <p:stCondLst>
                                            <p:cond delay="1808"/>
                                          </p:stCondLst>
                                        </p:cTn>
                                        <p:tgtEl>
                                          <p:spTgt spid="5"/>
                                        </p:tgtEl>
                                      </p:cBhvr>
                                      <p:to x="100000" y="95000"/>
                                    </p:animScale>
                                    <p:animScale>
                                      <p:cBhvr>
                                        <p:cTn id="26" dur="166" decel="50000">
                                          <p:stCondLst>
                                            <p:cond delay="1834"/>
                                          </p:stCondLst>
                                        </p:cTn>
                                        <p:tgtEl>
                                          <p:spTgt spid="5"/>
                                        </p:tgtEl>
                                      </p:cBhvr>
                                      <p:to x="100000" y="100000"/>
                                    </p:animScale>
                                  </p:childTnLst>
                                </p:cTn>
                              </p:par>
                            </p:childTnLst>
                          </p:cTn>
                        </p:par>
                        <p:par>
                          <p:cTn id="27" fill="hold">
                            <p:stCondLst>
                              <p:cond delay="3500"/>
                            </p:stCondLst>
                            <p:childTnLst>
                              <p:par>
                                <p:cTn id="28" presetID="2" presetClass="entr" presetSubtype="9" fill="hold" nodeType="afterEffect">
                                  <p:stCondLst>
                                    <p:cond delay="0"/>
                                  </p:stCondLst>
                                  <p:childTnLst>
                                    <p:set>
                                      <p:cBhvr>
                                        <p:cTn id="29" dur="1" fill="hold">
                                          <p:stCondLst>
                                            <p:cond delay="0"/>
                                          </p:stCondLst>
                                        </p:cTn>
                                        <p:tgtEl>
                                          <p:spTgt spid="6"/>
                                        </p:tgtEl>
                                        <p:attrNameLst>
                                          <p:attrName>style.visibility</p:attrName>
                                        </p:attrNameLst>
                                      </p:cBhvr>
                                      <p:to>
                                        <p:strVal val="visible"/>
                                      </p:to>
                                    </p:set>
                                    <p:anim calcmode="lin" valueType="num">
                                      <p:cBhvr additive="base">
                                        <p:cTn id="30" dur="500" fill="hold"/>
                                        <p:tgtEl>
                                          <p:spTgt spid="6"/>
                                        </p:tgtEl>
                                        <p:attrNameLst>
                                          <p:attrName>ppt_x</p:attrName>
                                        </p:attrNameLst>
                                      </p:cBhvr>
                                      <p:tavLst>
                                        <p:tav tm="0">
                                          <p:val>
                                            <p:strVal val="0-#ppt_w/2"/>
                                          </p:val>
                                        </p:tav>
                                        <p:tav tm="100000">
                                          <p:val>
                                            <p:strVal val="#ppt_x"/>
                                          </p:val>
                                        </p:tav>
                                      </p:tavLst>
                                    </p:anim>
                                    <p:anim calcmode="lin" valueType="num">
                                      <p:cBhvr additive="base">
                                        <p:cTn id="31" dur="5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5" presetClass="entr" presetSubtype="0" fill="hold" nodeType="click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750"/>
                                        <p:tgtEl>
                                          <p:spTgt spid="9"/>
                                        </p:tgtEl>
                                      </p:cBhvr>
                                    </p:animEffect>
                                    <p:anim calcmode="lin" valueType="num">
                                      <p:cBhvr>
                                        <p:cTn id="37" dur="1750" fill="hold"/>
                                        <p:tgtEl>
                                          <p:spTgt spid="9"/>
                                        </p:tgtEl>
                                        <p:attrNameLst>
                                          <p:attrName>ppt_w</p:attrName>
                                        </p:attrNameLst>
                                      </p:cBhvr>
                                      <p:tavLst>
                                        <p:tav tm="0" fmla="#ppt_w*sin(2.5*pi*$)">
                                          <p:val>
                                            <p:fltVal val="0"/>
                                          </p:val>
                                        </p:tav>
                                        <p:tav tm="100000">
                                          <p:val>
                                            <p:fltVal val="1"/>
                                          </p:val>
                                        </p:tav>
                                      </p:tavLst>
                                    </p:anim>
                                    <p:anim calcmode="lin" valueType="num">
                                      <p:cBhvr>
                                        <p:cTn id="38" dur="1750" fill="hold"/>
                                        <p:tgtEl>
                                          <p:spTgt spid="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838398" y="692419"/>
            <a:ext cx="7322622" cy="646331"/>
          </a:xfrm>
          <a:prstGeom prst="rect">
            <a:avLst/>
          </a:prstGeom>
        </p:spPr>
        <p:txBody>
          <a:bodyPr wrap="square">
            <a:spAutoFit/>
          </a:bodyPr>
          <a:lstStyle/>
          <a:p>
            <a:pPr algn="ctr"/>
            <a:r>
              <a:rPr lang="en-US" sz="3600" dirty="0" smtClean="0">
                <a:latin typeface="Bodoni MT" panose="02070603080606020203" pitchFamily="18" charset="0"/>
              </a:rPr>
              <a:t>The </a:t>
            </a:r>
            <a:r>
              <a:rPr lang="en-US" sz="3600" dirty="0" err="1" smtClean="0">
                <a:latin typeface="Bodoni MT" panose="02070603080606020203" pitchFamily="18" charset="0"/>
              </a:rPr>
              <a:t>GreenFaith</a:t>
            </a:r>
            <a:r>
              <a:rPr lang="en-US" sz="3600" dirty="0" smtClean="0">
                <a:latin typeface="Bodoni MT" panose="02070603080606020203" pitchFamily="18" charset="0"/>
              </a:rPr>
              <a:t> Shields</a:t>
            </a:r>
            <a:endParaRPr lang="en-US" sz="3600" dirty="0"/>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45724" y="1727225"/>
            <a:ext cx="3415296" cy="3946816"/>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4" name="Picture 3"/>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636343" y="1727225"/>
            <a:ext cx="3473323" cy="4019792"/>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Tree>
    <p:extLst>
      <p:ext uri="{BB962C8B-B14F-4D97-AF65-F5344CB8AC3E}">
        <p14:creationId xmlns:p14="http://schemas.microsoft.com/office/powerpoint/2010/main" val="26623169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sndAc>
          <p:stSnd>
            <p:snd r:embed="rId3" name="explode.wav"/>
          </p:stSnd>
        </p:sndAc>
      </p:transition>
    </mc:Choice>
    <mc:Fallback xmlns="">
      <p:transition spd="slow">
        <p:fade/>
        <p:sndAc>
          <p:stSnd>
            <p:snd r:embed="rId6" name="explode.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250"/>
                                        <p:tgtEl>
                                          <p:spTgt spid="3"/>
                                        </p:tgtEl>
                                      </p:cBhvr>
                                    </p:animEffect>
                                    <p:anim calcmode="lin" valueType="num">
                                      <p:cBhvr>
                                        <p:cTn id="8" dur="1250" fill="hold"/>
                                        <p:tgtEl>
                                          <p:spTgt spid="3"/>
                                        </p:tgtEl>
                                        <p:attrNameLst>
                                          <p:attrName>ppt_w</p:attrName>
                                        </p:attrNameLst>
                                      </p:cBhvr>
                                      <p:tavLst>
                                        <p:tav tm="0" fmla="#ppt_w*sin(2.5*pi*$)">
                                          <p:val>
                                            <p:fltVal val="0"/>
                                          </p:val>
                                        </p:tav>
                                        <p:tav tm="100000">
                                          <p:val>
                                            <p:fltVal val="1"/>
                                          </p:val>
                                        </p:tav>
                                      </p:tavLst>
                                    </p:anim>
                                    <p:anim calcmode="lin" valueType="num">
                                      <p:cBhvr>
                                        <p:cTn id="9" dur="1250" fill="hold"/>
                                        <p:tgtEl>
                                          <p:spTgt spid="3"/>
                                        </p:tgtEl>
                                        <p:attrNameLst>
                                          <p:attrName>ppt_h</p:attrName>
                                        </p:attrNameLst>
                                      </p:cBhvr>
                                      <p:tavLst>
                                        <p:tav tm="0">
                                          <p:val>
                                            <p:strVal val="#ppt_h"/>
                                          </p:val>
                                        </p:tav>
                                        <p:tav tm="100000">
                                          <p:val>
                                            <p:strVal val="#ppt_h"/>
                                          </p:val>
                                        </p:tav>
                                      </p:tavLst>
                                    </p:anim>
                                  </p:childTnLst>
                                </p:cTn>
                              </p:par>
                              <p:par>
                                <p:cTn id="10" presetID="45"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250"/>
                                        <p:tgtEl>
                                          <p:spTgt spid="4"/>
                                        </p:tgtEl>
                                      </p:cBhvr>
                                    </p:animEffect>
                                    <p:anim calcmode="lin" valueType="num">
                                      <p:cBhvr>
                                        <p:cTn id="13" dur="1250" fill="hold"/>
                                        <p:tgtEl>
                                          <p:spTgt spid="4"/>
                                        </p:tgtEl>
                                        <p:attrNameLst>
                                          <p:attrName>ppt_w</p:attrName>
                                        </p:attrNameLst>
                                      </p:cBhvr>
                                      <p:tavLst>
                                        <p:tav tm="0" fmla="#ppt_w*sin(2.5*pi*$)">
                                          <p:val>
                                            <p:fltVal val="0"/>
                                          </p:val>
                                        </p:tav>
                                        <p:tav tm="100000">
                                          <p:val>
                                            <p:fltVal val="1"/>
                                          </p:val>
                                        </p:tav>
                                      </p:tavLst>
                                    </p:anim>
                                    <p:anim calcmode="lin" valueType="num">
                                      <p:cBhvr>
                                        <p:cTn id="14" dur="125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
          <p:cNvSpPr>
            <a:spLocks noGrp="1"/>
          </p:cNvSpPr>
          <p:nvPr>
            <p:ph sz="half" idx="4294967295"/>
          </p:nvPr>
        </p:nvSpPr>
        <p:spPr>
          <a:xfrm>
            <a:off x="2854035" y="1136074"/>
            <a:ext cx="5597237" cy="4218242"/>
          </a:xfrm>
          <a:prstGeom prst="rect">
            <a:avLst/>
          </a:prstGeom>
        </p:spPr>
        <p:txBody>
          <a:bodyPr>
            <a:normAutofit/>
          </a:bodyPr>
          <a:lstStyle/>
          <a:p>
            <a:pPr lvl="1"/>
            <a:endParaRPr lang="en-US" sz="2600" dirty="0" smtClean="0">
              <a:latin typeface="Bodoni MT" panose="02070603080606020203" pitchFamily="18" charset="0"/>
            </a:endParaRPr>
          </a:p>
          <a:p>
            <a:pPr lvl="1"/>
            <a:r>
              <a:rPr lang="en-US" sz="3000" dirty="0" smtClean="0">
                <a:latin typeface="Bodoni MT" panose="02070603080606020203" pitchFamily="18" charset="0"/>
              </a:rPr>
              <a:t>Synagogues behind the times</a:t>
            </a:r>
          </a:p>
          <a:p>
            <a:pPr lvl="1"/>
            <a:r>
              <a:rPr lang="en-US" sz="3000" dirty="0" smtClean="0">
                <a:latin typeface="Bodoni MT" panose="02070603080606020203" pitchFamily="18" charset="0"/>
              </a:rPr>
              <a:t>Already do it at home</a:t>
            </a:r>
          </a:p>
          <a:p>
            <a:pPr lvl="1"/>
            <a:r>
              <a:rPr lang="en-US" sz="3000" dirty="0" smtClean="0">
                <a:latin typeface="Bodoni MT" panose="02070603080606020203" pitchFamily="18" charset="0"/>
              </a:rPr>
              <a:t>Losing Money</a:t>
            </a:r>
          </a:p>
          <a:p>
            <a:pPr lvl="1"/>
            <a:endParaRPr lang="en-US" sz="3000" dirty="0" smtClean="0">
              <a:latin typeface="Bodoni MT" panose="02070603080606020203" pitchFamily="18" charset="0"/>
            </a:endParaRPr>
          </a:p>
          <a:p>
            <a:pPr lvl="1"/>
            <a:r>
              <a:rPr lang="en-US" sz="3000" dirty="0" smtClean="0">
                <a:latin typeface="Bodoni MT" panose="02070603080606020203" pitchFamily="18" charset="0"/>
              </a:rPr>
              <a:t>This is not something new…</a:t>
            </a:r>
          </a:p>
          <a:p>
            <a:pPr marL="365760" lvl="1" indent="0">
              <a:buNone/>
            </a:pPr>
            <a:r>
              <a:rPr lang="en-US" sz="3000" dirty="0">
                <a:latin typeface="Bodoni MT" panose="02070603080606020203" pitchFamily="18" charset="0"/>
              </a:rPr>
              <a:t> </a:t>
            </a:r>
            <a:r>
              <a:rPr lang="en-US" sz="3000" dirty="0" smtClean="0">
                <a:latin typeface="Bodoni MT" panose="02070603080606020203" pitchFamily="18" charset="0"/>
              </a:rPr>
              <a:t>   …</a:t>
            </a:r>
            <a:r>
              <a:rPr lang="en-US" sz="2800" dirty="0" smtClean="0">
                <a:latin typeface="Bodoni MT" panose="02070603080606020203" pitchFamily="18" charset="0"/>
              </a:rPr>
              <a:t>just new to the Synagogue</a:t>
            </a:r>
          </a:p>
          <a:p>
            <a:pPr lvl="2"/>
            <a:endParaRPr lang="en-US" sz="2800" dirty="0" smtClean="0">
              <a:latin typeface="Bodoni MT" panose="02070603080606020203" pitchFamily="18" charset="0"/>
            </a:endParaRPr>
          </a:p>
          <a:p>
            <a:pPr lvl="1"/>
            <a:endParaRPr lang="en-US" sz="3000" dirty="0">
              <a:latin typeface="Bodoni MT" panose="02070603080606020203" pitchFamily="18" charset="0"/>
            </a:endParaRPr>
          </a:p>
          <a:p>
            <a:pPr lvl="1"/>
            <a:endParaRPr lang="en-US" sz="3000" dirty="0" smtClean="0">
              <a:latin typeface="Bodoni MT" panose="02070603080606020203" pitchFamily="18" charset="0"/>
            </a:endParaRPr>
          </a:p>
          <a:p>
            <a:pPr marL="640080" lvl="2" indent="0">
              <a:buNone/>
            </a:pPr>
            <a:endParaRPr lang="en-US" dirty="0" smtClean="0">
              <a:latin typeface="Bodoni MT" panose="02070603080606020203" pitchFamily="18" charset="0"/>
            </a:endParaRPr>
          </a:p>
          <a:p>
            <a:pPr lvl="2"/>
            <a:endParaRPr lang="en-US" dirty="0" smtClean="0">
              <a:latin typeface="Bodoni MT" panose="02070603080606020203" pitchFamily="18" charset="0"/>
            </a:endParaRPr>
          </a:p>
          <a:p>
            <a:pPr lvl="1"/>
            <a:endParaRPr lang="en-US" dirty="0">
              <a:latin typeface="Bodoni MT" panose="02070603080606020203" pitchFamily="18" charset="0"/>
            </a:endParaRPr>
          </a:p>
        </p:txBody>
      </p:sp>
      <p:sp>
        <p:nvSpPr>
          <p:cNvPr id="2" name="Rectangle 1"/>
          <p:cNvSpPr/>
          <p:nvPr/>
        </p:nvSpPr>
        <p:spPr>
          <a:xfrm>
            <a:off x="817581" y="744202"/>
            <a:ext cx="2538195" cy="646331"/>
          </a:xfrm>
          <a:prstGeom prst="rect">
            <a:avLst/>
          </a:prstGeom>
        </p:spPr>
        <p:txBody>
          <a:bodyPr wrap="none">
            <a:spAutoFit/>
          </a:bodyPr>
          <a:lstStyle/>
          <a:p>
            <a:r>
              <a:rPr lang="en-US" sz="3600" dirty="0" smtClean="0">
                <a:latin typeface="Bodoni MT" panose="02070603080606020203" pitchFamily="18" charset="0"/>
              </a:rPr>
              <a:t>Why Do it ?</a:t>
            </a:r>
            <a:endParaRPr lang="en-US" sz="3600" dirty="0">
              <a:latin typeface="Bodoni MT" panose="02070603080606020203" pitchFamily="18" charset="0"/>
            </a:endParaRPr>
          </a:p>
        </p:txBody>
      </p:sp>
      <p:pic>
        <p:nvPicPr>
          <p:cNvPr id="5" name="Picture 4"/>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63964" y="1831798"/>
            <a:ext cx="3245427" cy="3245427"/>
          </a:xfrm>
          <a:prstGeom prst="rect">
            <a:avLst/>
          </a:prstGeom>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sp>
        <p:nvSpPr>
          <p:cNvPr id="6" name="Content Placeholder 1"/>
          <p:cNvSpPr>
            <a:spLocks noGrp="1"/>
          </p:cNvSpPr>
          <p:nvPr>
            <p:ph sz="half" idx="4294967295"/>
          </p:nvPr>
        </p:nvSpPr>
        <p:spPr>
          <a:xfrm>
            <a:off x="463964" y="5518490"/>
            <a:ext cx="8264400" cy="785313"/>
          </a:xfrm>
          <a:prstGeom prst="rect">
            <a:avLst/>
          </a:prstGeom>
        </p:spPr>
        <p:txBody>
          <a:bodyPr>
            <a:normAutofit/>
          </a:bodyPr>
          <a:lstStyle/>
          <a:p>
            <a:pPr marL="365760" lvl="1" indent="0">
              <a:buNone/>
            </a:pPr>
            <a:r>
              <a:rPr lang="en-US" sz="2600" dirty="0">
                <a:latin typeface="Bodoni MT" panose="02070603080606020203" pitchFamily="18" charset="0"/>
              </a:rPr>
              <a:t>Be part of the movement – FJMC, USCJ</a:t>
            </a:r>
            <a:r>
              <a:rPr lang="en-US" sz="2600" dirty="0" smtClean="0">
                <a:latin typeface="Bodoni MT" panose="02070603080606020203" pitchFamily="18" charset="0"/>
              </a:rPr>
              <a:t>, WLCJ</a:t>
            </a:r>
            <a:r>
              <a:rPr lang="en-US" sz="2600" dirty="0">
                <a:latin typeface="Bodoni MT" panose="02070603080606020203" pitchFamily="18" charset="0"/>
              </a:rPr>
              <a:t>, RA</a:t>
            </a:r>
          </a:p>
        </p:txBody>
      </p:sp>
    </p:spTree>
    <p:extLst>
      <p:ext uri="{BB962C8B-B14F-4D97-AF65-F5344CB8AC3E}">
        <p14:creationId xmlns:p14="http://schemas.microsoft.com/office/powerpoint/2010/main" val="5280058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
          <p:cNvSpPr>
            <a:spLocks noGrp="1"/>
          </p:cNvSpPr>
          <p:nvPr>
            <p:ph sz="half" idx="4294967295"/>
          </p:nvPr>
        </p:nvSpPr>
        <p:spPr>
          <a:xfrm>
            <a:off x="817581" y="1354237"/>
            <a:ext cx="7175351" cy="4304441"/>
          </a:xfrm>
          <a:prstGeom prst="rect">
            <a:avLst/>
          </a:prstGeom>
        </p:spPr>
        <p:txBody>
          <a:bodyPr>
            <a:normAutofit fontScale="77500" lnSpcReduction="20000"/>
          </a:bodyPr>
          <a:lstStyle/>
          <a:p>
            <a:endParaRPr lang="en-US" dirty="0" smtClean="0">
              <a:latin typeface="Bodoni MT" panose="02070603080606020203" pitchFamily="18" charset="0"/>
            </a:endParaRPr>
          </a:p>
          <a:p>
            <a:r>
              <a:rPr lang="en-US" sz="2800" dirty="0" smtClean="0">
                <a:latin typeface="Bodoni MT" panose="02070603080606020203" pitchFamily="18" charset="0"/>
              </a:rPr>
              <a:t>Replacing an incandescent exit sign with LEDs usually has a payback of 1 year on average</a:t>
            </a:r>
            <a:endParaRPr lang="en-US" sz="2800" dirty="0">
              <a:latin typeface="Bodoni MT" panose="02070603080606020203" pitchFamily="18" charset="0"/>
            </a:endParaRPr>
          </a:p>
          <a:p>
            <a:pPr lvl="1"/>
            <a:r>
              <a:rPr lang="en-US" sz="2400" dirty="0" smtClean="0">
                <a:latin typeface="Bodoni MT" panose="02070603080606020203" pitchFamily="18" charset="0"/>
              </a:rPr>
              <a:t>Swap out 2 15 watt bulbs with 2 watt LEDs</a:t>
            </a:r>
          </a:p>
          <a:p>
            <a:r>
              <a:rPr lang="en-US" sz="2800" dirty="0" smtClean="0">
                <a:latin typeface="Bodoni MT" panose="02070603080606020203" pitchFamily="18" charset="0"/>
              </a:rPr>
              <a:t>Dust or drafts around windows indicate air leaks</a:t>
            </a:r>
          </a:p>
          <a:p>
            <a:r>
              <a:rPr lang="en-US" sz="2800" dirty="0" smtClean="0">
                <a:latin typeface="Bodoni MT" panose="02070603080606020203" pitchFamily="18" charset="0"/>
              </a:rPr>
              <a:t>Hot water heaters keep water hot 24 hours a day, whether used or not</a:t>
            </a:r>
          </a:p>
          <a:p>
            <a:r>
              <a:rPr lang="en-US" sz="2800" dirty="0">
                <a:latin typeface="Bodoni MT" panose="02070603080606020203" pitchFamily="18" charset="0"/>
              </a:rPr>
              <a:t>Fluorescent bulb </a:t>
            </a:r>
            <a:r>
              <a:rPr lang="en-US" sz="2800" dirty="0" smtClean="0">
                <a:latin typeface="Bodoni MT" panose="02070603080606020203" pitchFamily="18" charset="0"/>
              </a:rPr>
              <a:t>retrofitting and/or replacement may be </a:t>
            </a:r>
            <a:r>
              <a:rPr lang="en-US" sz="2800" dirty="0">
                <a:latin typeface="Bodoni MT" panose="02070603080606020203" pitchFamily="18" charset="0"/>
              </a:rPr>
              <a:t>the most important opportunity </a:t>
            </a:r>
            <a:r>
              <a:rPr lang="en-US" sz="2800" dirty="0" smtClean="0">
                <a:latin typeface="Bodoni MT" panose="02070603080606020203" pitchFamily="18" charset="0"/>
              </a:rPr>
              <a:t>for lighting efficiency. </a:t>
            </a:r>
          </a:p>
          <a:p>
            <a:pPr lvl="1"/>
            <a:r>
              <a:rPr lang="en-US" sz="2600" dirty="0" smtClean="0">
                <a:latin typeface="Bodoni MT" panose="02070603080606020203" pitchFamily="18" charset="0"/>
              </a:rPr>
              <a:t>Retrofitting </a:t>
            </a:r>
            <a:r>
              <a:rPr lang="en-US" sz="2600" dirty="0">
                <a:latin typeface="Bodoni MT" panose="02070603080606020203" pitchFamily="18" charset="0"/>
              </a:rPr>
              <a:t>T-12s with </a:t>
            </a:r>
            <a:r>
              <a:rPr lang="en-US" sz="2600" dirty="0" smtClean="0">
                <a:latin typeface="Bodoni MT" panose="02070603080606020203" pitchFamily="18" charset="0"/>
              </a:rPr>
              <a:t>the ½ ’’ smaller T-8s  </a:t>
            </a:r>
            <a:endParaRPr lang="en-US" sz="2600" dirty="0">
              <a:latin typeface="Bodoni MT" panose="02070603080606020203" pitchFamily="18" charset="0"/>
            </a:endParaRPr>
          </a:p>
          <a:p>
            <a:pPr lvl="1"/>
            <a:r>
              <a:rPr lang="en-US" sz="2600" dirty="0" smtClean="0">
                <a:latin typeface="Bodoni MT" panose="02070603080606020203" pitchFamily="18" charset="0"/>
              </a:rPr>
              <a:t>T-12’s are no </a:t>
            </a:r>
            <a:r>
              <a:rPr lang="en-US" sz="2600" dirty="0">
                <a:latin typeface="Bodoni MT" panose="02070603080606020203" pitchFamily="18" charset="0"/>
              </a:rPr>
              <a:t>longer be made as of 2014, </a:t>
            </a:r>
            <a:r>
              <a:rPr lang="en-US" sz="2600" dirty="0" smtClean="0">
                <a:latin typeface="Bodoni MT" panose="02070603080606020203" pitchFamily="18" charset="0"/>
              </a:rPr>
              <a:t> </a:t>
            </a:r>
            <a:r>
              <a:rPr lang="en-US" sz="2600" dirty="0">
                <a:latin typeface="Bodoni MT" panose="02070603080606020203" pitchFamily="18" charset="0"/>
              </a:rPr>
              <a:t>prices on them </a:t>
            </a:r>
            <a:r>
              <a:rPr lang="en-US" sz="2600" dirty="0" smtClean="0">
                <a:latin typeface="Bodoni MT" panose="02070603080606020203" pitchFamily="18" charset="0"/>
              </a:rPr>
              <a:t>continue </a:t>
            </a:r>
            <a:r>
              <a:rPr lang="en-US" sz="2600" dirty="0">
                <a:latin typeface="Bodoni MT" panose="02070603080606020203" pitchFamily="18" charset="0"/>
              </a:rPr>
              <a:t>to increase</a:t>
            </a:r>
            <a:r>
              <a:rPr lang="en-US" sz="2600" dirty="0" smtClean="0">
                <a:latin typeface="Bodoni MT" panose="02070603080606020203" pitchFamily="18" charset="0"/>
              </a:rPr>
              <a:t>.</a:t>
            </a:r>
            <a:endParaRPr lang="en-US" sz="2600" dirty="0">
              <a:latin typeface="Bodoni MT" panose="02070603080606020203" pitchFamily="18" charset="0"/>
            </a:endParaRPr>
          </a:p>
          <a:p>
            <a:pPr lvl="2"/>
            <a:endParaRPr lang="en-US" dirty="0" smtClean="0">
              <a:latin typeface="Bodoni MT" panose="02070603080606020203" pitchFamily="18" charset="0"/>
            </a:endParaRPr>
          </a:p>
          <a:p>
            <a:pPr lvl="1"/>
            <a:endParaRPr lang="en-US" dirty="0">
              <a:latin typeface="Bodoni MT" panose="02070603080606020203" pitchFamily="18" charset="0"/>
            </a:endParaRPr>
          </a:p>
        </p:txBody>
      </p:sp>
      <p:sp>
        <p:nvSpPr>
          <p:cNvPr id="2" name="Rectangle 1"/>
          <p:cNvSpPr/>
          <p:nvPr/>
        </p:nvSpPr>
        <p:spPr>
          <a:xfrm>
            <a:off x="817580" y="744202"/>
            <a:ext cx="4836771" cy="646331"/>
          </a:xfrm>
          <a:prstGeom prst="rect">
            <a:avLst/>
          </a:prstGeom>
        </p:spPr>
        <p:txBody>
          <a:bodyPr wrap="square">
            <a:spAutoFit/>
          </a:bodyPr>
          <a:lstStyle/>
          <a:p>
            <a:r>
              <a:rPr lang="en-US" sz="3600" i="1" dirty="0" smtClean="0">
                <a:latin typeface="Bodoni MT" panose="02070603080606020203" pitchFamily="18" charset="0"/>
              </a:rPr>
              <a:t>Energy</a:t>
            </a:r>
            <a:r>
              <a:rPr lang="en-US" sz="3600" i="1" dirty="0">
                <a:latin typeface="Bodoni MT" panose="02070603080606020203" pitchFamily="18" charset="0"/>
              </a:rPr>
              <a:t>:</a:t>
            </a:r>
            <a:r>
              <a:rPr lang="en-US" sz="3600" i="1" dirty="0" smtClean="0">
                <a:latin typeface="Bodoni MT" panose="02070603080606020203" pitchFamily="18" charset="0"/>
              </a:rPr>
              <a:t> Did You Know?</a:t>
            </a:r>
            <a:endParaRPr lang="en-US" sz="3600" i="1" dirty="0">
              <a:latin typeface="Bodoni MT" panose="02070603080606020203" pitchFamily="18" charset="0"/>
            </a:endParaRPr>
          </a:p>
        </p:txBody>
      </p:sp>
    </p:spTree>
    <p:extLst>
      <p:ext uri="{BB962C8B-B14F-4D97-AF65-F5344CB8AC3E}">
        <p14:creationId xmlns:p14="http://schemas.microsoft.com/office/powerpoint/2010/main" val="12455589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 calcmode="lin" valueType="num">
                                      <p:cBhvr additive="base">
                                        <p:cTn id="17" dur="500" fill="hold"/>
                                        <p:tgtEl>
                                          <p:spTgt spid="4">
                                            <p:txEl>
                                              <p:pRg st="3" end="3"/>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4">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 calcmode="lin" valueType="num">
                                      <p:cBhvr additive="base">
                                        <p:cTn id="23" dur="500" fill="hold"/>
                                        <p:tgtEl>
                                          <p:spTgt spid="4">
                                            <p:txEl>
                                              <p:pRg st="4" end="4"/>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4">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nodeType="clickEffect">
                                  <p:stCondLst>
                                    <p:cond delay="0"/>
                                  </p:stCondLst>
                                  <p:childTnLst>
                                    <p:set>
                                      <p:cBhvr>
                                        <p:cTn id="28" dur="1" fill="hold">
                                          <p:stCondLst>
                                            <p:cond delay="0"/>
                                          </p:stCondLst>
                                        </p:cTn>
                                        <p:tgtEl>
                                          <p:spTgt spid="4">
                                            <p:txEl>
                                              <p:pRg st="5" end="5"/>
                                            </p:txEl>
                                          </p:spTgt>
                                        </p:tgtEl>
                                        <p:attrNameLst>
                                          <p:attrName>style.visibility</p:attrName>
                                        </p:attrNameLst>
                                      </p:cBhvr>
                                      <p:to>
                                        <p:strVal val="visible"/>
                                      </p:to>
                                    </p:set>
                                    <p:anim calcmode="lin" valueType="num">
                                      <p:cBhvr additive="base">
                                        <p:cTn id="29" dur="500" fill="hold"/>
                                        <p:tgtEl>
                                          <p:spTgt spid="4">
                                            <p:txEl>
                                              <p:pRg st="5" end="5"/>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4">
                                            <p:txEl>
                                              <p:pRg st="5" end="5"/>
                                            </p:txEl>
                                          </p:spTgt>
                                        </p:tgtEl>
                                        <p:attrNameLst>
                                          <p:attrName>ppt_y</p:attrName>
                                        </p:attrNameLst>
                                      </p:cBhvr>
                                      <p:tavLst>
                                        <p:tav tm="0">
                                          <p:val>
                                            <p:strVal val="#ppt_y"/>
                                          </p:val>
                                        </p:tav>
                                        <p:tav tm="100000">
                                          <p:val>
                                            <p:strVal val="#ppt_y"/>
                                          </p:val>
                                        </p:tav>
                                      </p:tavLst>
                                    </p:anim>
                                  </p:childTnLst>
                                </p:cTn>
                              </p:par>
                            </p:childTnLst>
                          </p:cTn>
                        </p:par>
                        <p:par>
                          <p:cTn id="31" fill="hold">
                            <p:stCondLst>
                              <p:cond delay="500"/>
                            </p:stCondLst>
                            <p:childTnLst>
                              <p:par>
                                <p:cTn id="32" presetID="10" presetClass="entr" presetSubtype="0" fill="hold" nodeType="afterEffect">
                                  <p:stCondLst>
                                    <p:cond delay="0"/>
                                  </p:stCondLst>
                                  <p:childTnLst>
                                    <p:set>
                                      <p:cBhvr>
                                        <p:cTn id="33" dur="1" fill="hold">
                                          <p:stCondLst>
                                            <p:cond delay="0"/>
                                          </p:stCondLst>
                                        </p:cTn>
                                        <p:tgtEl>
                                          <p:spTgt spid="4">
                                            <p:txEl>
                                              <p:pRg st="6" end="6"/>
                                            </p:txEl>
                                          </p:spTgt>
                                        </p:tgtEl>
                                        <p:attrNameLst>
                                          <p:attrName>style.visibility</p:attrName>
                                        </p:attrNameLst>
                                      </p:cBhvr>
                                      <p:to>
                                        <p:strVal val="visible"/>
                                      </p:to>
                                    </p:set>
                                    <p:animEffect transition="in" filter="fade">
                                      <p:cBhvr>
                                        <p:cTn id="34" dur="500"/>
                                        <p:tgtEl>
                                          <p:spTgt spid="4">
                                            <p:txEl>
                                              <p:pRg st="6" end="6"/>
                                            </p:txEl>
                                          </p:spTgt>
                                        </p:tgtEl>
                                      </p:cBhvr>
                                    </p:animEffect>
                                  </p:childTnLst>
                                </p:cTn>
                              </p:par>
                            </p:childTnLst>
                          </p:cTn>
                        </p:par>
                        <p:par>
                          <p:cTn id="35" fill="hold">
                            <p:stCondLst>
                              <p:cond delay="1000"/>
                            </p:stCondLst>
                            <p:childTnLst>
                              <p:par>
                                <p:cTn id="36" presetID="10" presetClass="entr" presetSubtype="0" fill="hold" nodeType="afterEffect">
                                  <p:stCondLst>
                                    <p:cond delay="0"/>
                                  </p:stCondLst>
                                  <p:childTnLst>
                                    <p:set>
                                      <p:cBhvr>
                                        <p:cTn id="37" dur="1" fill="hold">
                                          <p:stCondLst>
                                            <p:cond delay="0"/>
                                          </p:stCondLst>
                                        </p:cTn>
                                        <p:tgtEl>
                                          <p:spTgt spid="4">
                                            <p:txEl>
                                              <p:pRg st="7" end="7"/>
                                            </p:txEl>
                                          </p:spTgt>
                                        </p:tgtEl>
                                        <p:attrNameLst>
                                          <p:attrName>style.visibility</p:attrName>
                                        </p:attrNameLst>
                                      </p:cBhvr>
                                      <p:to>
                                        <p:strVal val="visible"/>
                                      </p:to>
                                    </p:set>
                                    <p:animEffect transition="in" filter="fade">
                                      <p:cBhvr>
                                        <p:cTn id="38"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
          <p:cNvSpPr>
            <a:spLocks noGrp="1"/>
          </p:cNvSpPr>
          <p:nvPr>
            <p:ph sz="half" idx="4294967295"/>
          </p:nvPr>
        </p:nvSpPr>
        <p:spPr>
          <a:xfrm>
            <a:off x="817581" y="1354237"/>
            <a:ext cx="7175351" cy="4304441"/>
          </a:xfrm>
          <a:prstGeom prst="rect">
            <a:avLst/>
          </a:prstGeom>
        </p:spPr>
        <p:txBody>
          <a:bodyPr>
            <a:normAutofit fontScale="85000" lnSpcReduction="10000"/>
          </a:bodyPr>
          <a:lstStyle/>
          <a:p>
            <a:endParaRPr lang="en-US" dirty="0" smtClean="0">
              <a:latin typeface="Bodoni MT" panose="02070603080606020203" pitchFamily="18" charset="0"/>
            </a:endParaRPr>
          </a:p>
          <a:p>
            <a:pPr marL="336550" indent="-290513"/>
            <a:r>
              <a:rPr lang="en-US" sz="2800" b="0" dirty="0">
                <a:latin typeface="Bodoni MT" panose="02070603080606020203" pitchFamily="18" charset="0"/>
              </a:rPr>
              <a:t>Install faucet restrictors reduce flow by 20%, maintain pressure</a:t>
            </a:r>
          </a:p>
          <a:p>
            <a:pPr marL="336550" indent="-290513"/>
            <a:r>
              <a:rPr lang="en-US" sz="2800" b="0" dirty="0">
                <a:latin typeface="Bodoni MT" panose="02070603080606020203" pitchFamily="18" charset="0"/>
              </a:rPr>
              <a:t>Replace old Toilets with models that achieve 1.3 gallons per flush, save 2-3 gallons. </a:t>
            </a:r>
          </a:p>
          <a:p>
            <a:pPr marL="336550" indent="-290513"/>
            <a:r>
              <a:rPr lang="en-US" sz="2800" b="0" dirty="0">
                <a:latin typeface="Bodoni MT" panose="02070603080606020203" pitchFamily="18" charset="0"/>
              </a:rPr>
              <a:t>Stop the leaks! Facets, appliances, and irrigation systems  can waste 10-20% of water due to leaks</a:t>
            </a:r>
          </a:p>
          <a:p>
            <a:pPr marL="336550" indent="-290513"/>
            <a:r>
              <a:rPr lang="en-US" sz="2800" b="0" dirty="0">
                <a:latin typeface="Bodoni MT" panose="02070603080606020203" pitchFamily="18" charset="0"/>
              </a:rPr>
              <a:t>Use porous rubber hoses to irrigate landscaping can save 30-40%</a:t>
            </a:r>
          </a:p>
          <a:p>
            <a:pPr marL="336550" indent="-290513"/>
            <a:r>
              <a:rPr lang="en-US" sz="2800" b="0" dirty="0">
                <a:latin typeface="Bodoni MT" panose="02070603080606020203" pitchFamily="18" charset="0"/>
              </a:rPr>
              <a:t>Eliminate Plastic bottled water, to reduce your carbon foot print on the earth</a:t>
            </a:r>
          </a:p>
          <a:p>
            <a:pPr lvl="2"/>
            <a:endParaRPr lang="en-US" dirty="0" smtClean="0">
              <a:latin typeface="Bodoni MT" panose="02070603080606020203" pitchFamily="18" charset="0"/>
            </a:endParaRPr>
          </a:p>
          <a:p>
            <a:pPr lvl="1"/>
            <a:endParaRPr lang="en-US" dirty="0">
              <a:latin typeface="Bodoni MT" panose="02070603080606020203" pitchFamily="18" charset="0"/>
            </a:endParaRPr>
          </a:p>
        </p:txBody>
      </p:sp>
      <p:sp>
        <p:nvSpPr>
          <p:cNvPr id="2" name="Rectangle 1"/>
          <p:cNvSpPr/>
          <p:nvPr/>
        </p:nvSpPr>
        <p:spPr>
          <a:xfrm>
            <a:off x="817580" y="744202"/>
            <a:ext cx="4836771" cy="646331"/>
          </a:xfrm>
          <a:prstGeom prst="rect">
            <a:avLst/>
          </a:prstGeom>
        </p:spPr>
        <p:txBody>
          <a:bodyPr wrap="square">
            <a:spAutoFit/>
          </a:bodyPr>
          <a:lstStyle/>
          <a:p>
            <a:r>
              <a:rPr lang="en-US" sz="3600" i="1" dirty="0" smtClean="0">
                <a:latin typeface="Bodoni MT" panose="02070603080606020203" pitchFamily="18" charset="0"/>
              </a:rPr>
              <a:t>Water: Did You Know?</a:t>
            </a:r>
            <a:endParaRPr lang="en-US" sz="3600" i="1" dirty="0">
              <a:latin typeface="Bodoni MT" panose="02070603080606020203" pitchFamily="18" charset="0"/>
            </a:endParaRPr>
          </a:p>
        </p:txBody>
      </p:sp>
    </p:spTree>
    <p:extLst>
      <p:ext uri="{BB962C8B-B14F-4D97-AF65-F5344CB8AC3E}">
        <p14:creationId xmlns:p14="http://schemas.microsoft.com/office/powerpoint/2010/main" val="42513110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additive="base">
                                        <p:cTn id="19" dur="500" fill="hold"/>
                                        <p:tgtEl>
                                          <p:spTgt spid="4">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anim calcmode="lin" valueType="num">
                                      <p:cBhvr additive="base">
                                        <p:cTn id="25" dur="500" fill="hold"/>
                                        <p:tgtEl>
                                          <p:spTgt spid="4">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4">
                                            <p:txEl>
                                              <p:pRg st="5" end="5"/>
                                            </p:txEl>
                                          </p:spTgt>
                                        </p:tgtEl>
                                        <p:attrNameLst>
                                          <p:attrName>style.visibility</p:attrName>
                                        </p:attrNameLst>
                                      </p:cBhvr>
                                      <p:to>
                                        <p:strVal val="visible"/>
                                      </p:to>
                                    </p:set>
                                    <p:anim calcmode="lin" valueType="num">
                                      <p:cBhvr additive="base">
                                        <p:cTn id="31" dur="500" fill="hold"/>
                                        <p:tgtEl>
                                          <p:spTgt spid="4">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4">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
          <p:cNvSpPr>
            <a:spLocks noGrp="1"/>
          </p:cNvSpPr>
          <p:nvPr>
            <p:ph sz="half" idx="4294967295"/>
          </p:nvPr>
        </p:nvSpPr>
        <p:spPr>
          <a:xfrm>
            <a:off x="487940" y="1451189"/>
            <a:ext cx="5253103" cy="4027989"/>
          </a:xfrm>
          <a:prstGeom prst="rect">
            <a:avLst/>
          </a:prstGeom>
        </p:spPr>
        <p:txBody>
          <a:bodyPr>
            <a:normAutofit fontScale="85000" lnSpcReduction="20000"/>
          </a:bodyPr>
          <a:lstStyle/>
          <a:p>
            <a:endParaRPr lang="en-US" b="0" dirty="0" smtClean="0">
              <a:latin typeface="Bodoni MT" panose="02070603080606020203" pitchFamily="18" charset="0"/>
            </a:endParaRPr>
          </a:p>
          <a:p>
            <a:r>
              <a:rPr lang="en-US" sz="2800" b="0" dirty="0" smtClean="0">
                <a:latin typeface="Bodoni MT" panose="02070603080606020203" pitchFamily="18" charset="0"/>
              </a:rPr>
              <a:t>Create your Green Team</a:t>
            </a:r>
          </a:p>
          <a:p>
            <a:r>
              <a:rPr lang="en-US" sz="2800" b="0" dirty="0" smtClean="0">
                <a:latin typeface="Bodoni MT" panose="02070603080606020203" pitchFamily="18" charset="0"/>
              </a:rPr>
              <a:t>Build a plan</a:t>
            </a:r>
          </a:p>
          <a:p>
            <a:r>
              <a:rPr lang="en-US" sz="2800" b="0" dirty="0" smtClean="0">
                <a:latin typeface="Bodoni MT" panose="02070603080606020203" pitchFamily="18" charset="0"/>
              </a:rPr>
              <a:t>Hold a weekend event</a:t>
            </a:r>
          </a:p>
          <a:p>
            <a:pPr lvl="1"/>
            <a:r>
              <a:rPr lang="en-US" sz="2600" b="0" dirty="0" smtClean="0">
                <a:latin typeface="Bodoni MT" panose="02070603080606020203" pitchFamily="18" charset="0"/>
              </a:rPr>
              <a:t>Have a </a:t>
            </a:r>
            <a:r>
              <a:rPr lang="en-US" sz="2600" b="0" dirty="0">
                <a:latin typeface="Bodoni MT" panose="02070603080606020203" pitchFamily="18" charset="0"/>
              </a:rPr>
              <a:t>w</a:t>
            </a:r>
            <a:r>
              <a:rPr lang="en-US" sz="2600" b="0" dirty="0" smtClean="0">
                <a:latin typeface="Bodoni MT" panose="02070603080606020203" pitchFamily="18" charset="0"/>
              </a:rPr>
              <a:t>orship service</a:t>
            </a:r>
          </a:p>
          <a:p>
            <a:pPr lvl="1"/>
            <a:r>
              <a:rPr lang="en-US" sz="2600" b="0" dirty="0" smtClean="0">
                <a:latin typeface="Bodoni MT" panose="02070603080606020203" pitchFamily="18" charset="0"/>
              </a:rPr>
              <a:t>Classes for kids, teens, and adults</a:t>
            </a:r>
          </a:p>
          <a:p>
            <a:pPr marL="577850" lvl="1" indent="-212725"/>
            <a:r>
              <a:rPr lang="en-US" sz="2600" b="0" dirty="0" smtClean="0">
                <a:latin typeface="Bodoni MT" panose="02070603080606020203" pitchFamily="18" charset="0"/>
              </a:rPr>
              <a:t>Participants take the Energy or Water Pledge</a:t>
            </a:r>
          </a:p>
          <a:p>
            <a:r>
              <a:rPr lang="en-US" sz="2800" b="0" dirty="0" smtClean="0">
                <a:latin typeface="Bodoni MT" panose="02070603080606020203" pitchFamily="18" charset="0"/>
              </a:rPr>
              <a:t>Publicize your good work</a:t>
            </a:r>
          </a:p>
          <a:p>
            <a:r>
              <a:rPr lang="en-US" sz="2800" b="0" dirty="0" smtClean="0">
                <a:latin typeface="Bodoni MT" panose="02070603080606020203" pitchFamily="18" charset="0"/>
              </a:rPr>
              <a:t>Apply for the Shield</a:t>
            </a:r>
          </a:p>
          <a:p>
            <a:endParaRPr lang="en-US" b="0" dirty="0" smtClean="0">
              <a:latin typeface="Bodoni MT" panose="02070603080606020203" pitchFamily="18" charset="0"/>
            </a:endParaRPr>
          </a:p>
          <a:p>
            <a:endParaRPr lang="en-US" b="0" dirty="0">
              <a:latin typeface="Bodoni MT" panose="02070603080606020203" pitchFamily="18" charset="0"/>
            </a:endParaRPr>
          </a:p>
        </p:txBody>
      </p:sp>
      <p:sp>
        <p:nvSpPr>
          <p:cNvPr id="6" name="Rectangle 5"/>
          <p:cNvSpPr/>
          <p:nvPr/>
        </p:nvSpPr>
        <p:spPr>
          <a:xfrm>
            <a:off x="838399" y="692419"/>
            <a:ext cx="2878032" cy="646331"/>
          </a:xfrm>
          <a:prstGeom prst="rect">
            <a:avLst/>
          </a:prstGeom>
        </p:spPr>
        <p:txBody>
          <a:bodyPr wrap="square">
            <a:spAutoFit/>
          </a:bodyPr>
          <a:lstStyle/>
          <a:p>
            <a:r>
              <a:rPr lang="en-US" sz="3600" dirty="0" smtClean="0">
                <a:latin typeface="Bodoni MT" panose="02070603080606020203" pitchFamily="18" charset="0"/>
              </a:rPr>
              <a:t>Shield Steps</a:t>
            </a:r>
            <a:endParaRPr lang="en-US" sz="360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43600" y="1451189"/>
            <a:ext cx="2344741" cy="4123822"/>
          </a:xfrm>
          <a:prstGeom prst="rect">
            <a:avLst/>
          </a:prstGeom>
        </p:spPr>
      </p:pic>
    </p:spTree>
    <p:extLst>
      <p:ext uri="{BB962C8B-B14F-4D97-AF65-F5344CB8AC3E}">
        <p14:creationId xmlns:p14="http://schemas.microsoft.com/office/powerpoint/2010/main" val="35844482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Slipstream">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Slipstream">
      <a:majorFont>
        <a:latin typeface="Trebuchet MS"/>
        <a:ea typeface=""/>
        <a:cs typeface=""/>
        <a:font script="Jpan" typeface="ＭＳ ゴシック"/>
        <a:font script="Hang" typeface="HY그래픽B"/>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ＭＳ ゴシック"/>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6150</TotalTime>
  <Words>2035</Words>
  <Application>Microsoft Office PowerPoint</Application>
  <PresentationFormat>On-screen Show (4:3)</PresentationFormat>
  <Paragraphs>355</Paragraphs>
  <Slides>24</Slides>
  <Notes>23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24</vt:i4>
      </vt:variant>
    </vt:vector>
  </HeadingPairs>
  <TitlesOfParts>
    <vt:vector size="34" baseType="lpstr">
      <vt:lpstr>ＭＳ 明朝</vt:lpstr>
      <vt:lpstr>Arial</vt:lpstr>
      <vt:lpstr>Arial Narrow</vt:lpstr>
      <vt:lpstr>Bodoni MT</vt:lpstr>
      <vt:lpstr>Calibri</vt:lpstr>
      <vt:lpstr>Georgia</vt:lpstr>
      <vt:lpstr>Times New Roman</vt:lpstr>
      <vt:lpstr>Trebuchet MS</vt:lpstr>
      <vt:lpstr>Wingdings</vt:lpstr>
      <vt:lpstr>Slipstream</vt:lpstr>
      <vt:lpstr>SHOMREI HA’ARETZ -STEWARDS of the LAND   PROTECT vs. USE  Jewish Foot Prints on the Land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END OF PRESENTATION </vt:lpstr>
    </vt:vector>
  </TitlesOfParts>
  <Company>Law Office of Allan Robert Kahan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Allan Kahan</dc:creator>
  <cp:lastModifiedBy>Andy Alper</cp:lastModifiedBy>
  <cp:revision>181</cp:revision>
  <cp:lastPrinted>2015-04-08T16:23:34Z</cp:lastPrinted>
  <dcterms:created xsi:type="dcterms:W3CDTF">2013-06-26T01:22:17Z</dcterms:created>
  <dcterms:modified xsi:type="dcterms:W3CDTF">2015-12-14T00:10:37Z</dcterms:modified>
</cp:coreProperties>
</file>